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147474781" r:id="rId5"/>
    <p:sldId id="2147474707" r:id="rId6"/>
    <p:sldId id="2147474768" r:id="rId7"/>
    <p:sldId id="2147474782" r:id="rId8"/>
    <p:sldId id="2134805314" r:id="rId9"/>
    <p:sldId id="2147474787" r:id="rId10"/>
    <p:sldId id="329" r:id="rId11"/>
    <p:sldId id="2146847647" r:id="rId12"/>
    <p:sldId id="2146847611" r:id="rId13"/>
    <p:sldId id="2146847612" r:id="rId14"/>
    <p:sldId id="2146847577" r:id="rId15"/>
    <p:sldId id="2146847672" r:id="rId16"/>
    <p:sldId id="328" r:id="rId17"/>
    <p:sldId id="2146847661" r:id="rId18"/>
    <p:sldId id="2146847674" r:id="rId19"/>
    <p:sldId id="2146847641" r:id="rId20"/>
    <p:sldId id="2146847643" r:id="rId21"/>
    <p:sldId id="2146847657" r:id="rId22"/>
    <p:sldId id="2146847663" r:id="rId23"/>
    <p:sldId id="2146847660" r:id="rId24"/>
    <p:sldId id="2146847642" r:id="rId25"/>
    <p:sldId id="2146847652" r:id="rId26"/>
    <p:sldId id="2146847668" r:id="rId27"/>
    <p:sldId id="2146847673" r:id="rId28"/>
    <p:sldId id="2146847664" r:id="rId29"/>
    <p:sldId id="2146847665" r:id="rId30"/>
    <p:sldId id="2146847666" r:id="rId31"/>
    <p:sldId id="2146847667" r:id="rId32"/>
    <p:sldId id="2146847653" r:id="rId33"/>
    <p:sldId id="2146847658" r:id="rId34"/>
    <p:sldId id="2146847675" r:id="rId35"/>
    <p:sldId id="2146847571" r:id="rId36"/>
    <p:sldId id="2146847603" r:id="rId37"/>
    <p:sldId id="2146847629" r:id="rId38"/>
    <p:sldId id="2147474785" r:id="rId39"/>
    <p:sldId id="2147474786" r:id="rId40"/>
    <p:sldId id="304" r:id="rId41"/>
    <p:sldId id="2134805063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8EFE-ECB1-4D02-9678-90A7353B1A04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7DFE3-CADA-4116-BF7A-FB792CDB30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05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20166-D10D-4E1A-B95E-2B8C0F6621C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62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037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Centro de Investigación </a:t>
            </a:r>
            <a:r>
              <a:rPr lang="es-ES_tradnl" dirty="0" err="1"/>
              <a:t>Ageingnomics</a:t>
            </a:r>
            <a:r>
              <a:rPr lang="es-ES_tradnl" dirty="0"/>
              <a:t> de Mapfre. </a:t>
            </a:r>
            <a:br>
              <a:rPr lang="es-ES_tradnl" dirty="0"/>
            </a:br>
            <a:r>
              <a:rPr lang="es-ES_tradnl" dirty="0"/>
              <a:t>Conectar con tendencia de envejecimiento poblacional, incremento de la esperanza de vida, segmento de mercado y búsqueda del bienestar, todas ellos factores que se visualizan en el medio y largo plazo y que impactarán directamente en su cuenta de resultados.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016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20166-D10D-4E1A-B95E-2B8C0F6621C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42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20166-D10D-4E1A-B95E-2B8C0F6621C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05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20166-D10D-4E1A-B95E-2B8C0F6621C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22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00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98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046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38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63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89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C4AC9-19E9-47F4-85F4-226BA39E63C3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76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02F56-BC92-65F5-71C4-EE18FDEE0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CCBB70-CEAB-40D3-F759-2FDE56795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1C68F4-9DAC-4CFA-2D15-D6C28B32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D057FE-9431-0CB5-36CC-455905BC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42E931-4DAF-C181-9F30-94C11BA01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164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1C2D6-5317-5C4B-D03C-FD0249A2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9F9683-5216-7117-5D4D-E04564990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6EC51F-85F7-F60A-079A-E0DB6FB7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68C429-56E5-CD1A-BD98-97F882C0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B1AA91-F37C-69CF-0759-D32EB6D0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94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47B327-7DEE-AE3D-4BD9-EBAD61C1E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A32170-1FA1-76D6-517E-153D5BDFE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781A5C-8BC9-BC93-F061-60EBC5DA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3D62C-3B7D-4D9A-FEDD-BE8D69CA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F364A8-2C0C-0CE6-88E4-35F9E58F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18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42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E2FBC5C-6272-4739-B144-FAC93D903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998" y="5525852"/>
            <a:ext cx="4959529" cy="134561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6D340DA-4BDF-4AD3-81A1-C6B3DDA6E8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998" y="627539"/>
            <a:ext cx="4959528" cy="4897550"/>
          </a:xfrm>
          <a:prstGeom prst="round1Rect">
            <a:avLst>
              <a:gd name="adj" fmla="val 11357"/>
            </a:avLst>
          </a:prstGeom>
          <a:solidFill>
            <a:schemeClr val="tx2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D6002A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97CFC9AD-9AED-45AF-AFAB-B48C38A615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4628977" y="4814904"/>
            <a:ext cx="591098" cy="5907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C534EED9-582D-4D56-8A1F-B8542FC99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676677" y="1436653"/>
            <a:ext cx="45719" cy="2016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5159A90-2402-43AE-8C41-C999A5A3DD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6103" y="1406810"/>
            <a:ext cx="3677798" cy="20221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400">
                <a:solidFill>
                  <a:srgbClr val="FFFFFF"/>
                </a:solidFill>
                <a:latin typeface="Sitka Display" panose="02000505000000020004" pitchFamily="2" charset="0"/>
              </a:defRPr>
            </a:lvl1pPr>
          </a:lstStyle>
          <a:p>
            <a:pPr lvl="0"/>
            <a:r>
              <a:rPr lang="en-US" dirty="0" err="1"/>
              <a:t>Ejemplo</a:t>
            </a:r>
            <a:r>
              <a:rPr lang="en-US" dirty="0"/>
              <a:t> de titular </a:t>
            </a: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endParaRPr lang="en-US" dirty="0"/>
          </a:p>
        </p:txBody>
      </p:sp>
      <p:sp>
        <p:nvSpPr>
          <p:cNvPr id="64" name="Text Placeholder 62">
            <a:extLst>
              <a:ext uri="{FF2B5EF4-FFF2-40B4-BE49-F238E27FC236}">
                <a16:creationId xmlns:a16="http://schemas.microsoft.com/office/drawing/2014/main" id="{AABC8294-EDEC-4E0B-835E-1B8240ABBB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6103" y="4334593"/>
            <a:ext cx="3677795" cy="6315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FFFFFF"/>
                </a:solidFill>
                <a:latin typeface="Segoe UI Semilight" panose="020B0402040204020203" pitchFamily="34" charset="0"/>
              </a:defRPr>
            </a:lvl1pPr>
          </a:lstStyle>
          <a:p>
            <a:pPr lvl="0"/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 a </a:t>
            </a:r>
            <a:r>
              <a:rPr lang="en-US" dirty="0" err="1"/>
              <a:t>destacar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presentación</a:t>
            </a:r>
            <a:endParaRPr lang="en-US" dirty="0"/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D9D03B2-5857-4B8E-A120-D107F1E301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103" y="4974741"/>
            <a:ext cx="3677795" cy="25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0">
                <a:solidFill>
                  <a:srgbClr val="FFFFFF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NOMBRE APELLIDOS | FECHA</a:t>
            </a:r>
          </a:p>
        </p:txBody>
      </p:sp>
      <p:sp>
        <p:nvSpPr>
          <p:cNvPr id="79" name="Text Placeholder 62">
            <a:extLst>
              <a:ext uri="{FF2B5EF4-FFF2-40B4-BE49-F238E27FC236}">
                <a16:creationId xmlns:a16="http://schemas.microsoft.com/office/drawing/2014/main" id="{9DF20A64-B4E1-4837-8707-DEC43D5F9B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347" y="5789941"/>
            <a:ext cx="1381529" cy="54098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0" b="0">
                <a:solidFill>
                  <a:srgbClr val="FFFFFF">
                    <a:alpha val="0"/>
                  </a:srgbClr>
                </a:solidFill>
                <a:latin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72E6E59D-2B3F-4A11-B78E-90CBDF8045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041" y="5532209"/>
            <a:ext cx="0" cy="10233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01" name="Text Placeholder 5">
            <a:extLst>
              <a:ext uri="{FF2B5EF4-FFF2-40B4-BE49-F238E27FC236}">
                <a16:creationId xmlns:a16="http://schemas.microsoft.com/office/drawing/2014/main" id="{940F4ECF-1FF0-4E43-9174-1744060547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 flipH="1">
            <a:off x="3019918" y="4235032"/>
            <a:ext cx="0" cy="46412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2D9E6AEF-11B8-46CA-9445-9423A71A90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8041" y="321466"/>
            <a:ext cx="0" cy="52107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519D3791-25F5-4425-922B-E326D29F3F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5400000">
            <a:off x="6192210" y="-5175798"/>
            <a:ext cx="0" cy="109883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20D0AAB6-8C8A-490A-9975-852F6D6F2E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11686379" y="321466"/>
            <a:ext cx="0" cy="62334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FCB81FAA-AA74-4B44-ACDA-99A41DA7AF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5400000" flipH="1">
            <a:off x="8513452" y="3381950"/>
            <a:ext cx="0" cy="63458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18" name="Picture Placeholder 49">
            <a:extLst>
              <a:ext uri="{FF2B5EF4-FFF2-40B4-BE49-F238E27FC236}">
                <a16:creationId xmlns:a16="http://schemas.microsoft.com/office/drawing/2014/main" id="{EB01A419-8397-4EBC-A5DA-1971AA18324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02533" y="5789941"/>
            <a:ext cx="2060536" cy="54098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>
              <a:defRPr sz="200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para cambiar la foto</a:t>
            </a:r>
          </a:p>
        </p:txBody>
      </p:sp>
    </p:spTree>
    <p:extLst>
      <p:ext uri="{BB962C8B-B14F-4D97-AF65-F5344CB8AC3E}">
        <p14:creationId xmlns:p14="http://schemas.microsoft.com/office/powerpoint/2010/main" val="298507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ási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7F9A480-4641-4261-805E-7DD07C5B1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3801" y="197223"/>
            <a:ext cx="646120" cy="6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5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a con ma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CDF5BC1-EA4B-4D4B-B48F-F3BA45645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3801" y="197223"/>
            <a:ext cx="646120" cy="6623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DC4E6-20C2-4D7E-84E2-BF6007BCE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0E669-6600-4412-AFE6-38C76D19135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19B06A-B707-4950-B52A-B0954C4B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Ejemplo</a:t>
            </a:r>
            <a:r>
              <a:rPr lang="en-US" dirty="0"/>
              <a:t> titular </a:t>
            </a:r>
            <a:r>
              <a:rPr lang="en-US" dirty="0" err="1"/>
              <a:t>corto</a:t>
            </a:r>
            <a:endParaRPr lang="es-E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4BF788-C09E-4368-B5BC-76F0651135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600" y="962524"/>
            <a:ext cx="10515600" cy="4127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1"/>
                </a:solidFill>
                <a:latin typeface="Segoe UI Semilight" panose="020B0402040204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7" name="Picture Placeholder 49">
            <a:extLst>
              <a:ext uri="{FF2B5EF4-FFF2-40B4-BE49-F238E27FC236}">
                <a16:creationId xmlns:a16="http://schemas.microsoft.com/office/drawing/2014/main" id="{6411FD4C-9D8E-407B-9C0B-82B5900F1FF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732937" y="6541771"/>
            <a:ext cx="1034124" cy="17145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>
              <a:defRPr sz="1000">
                <a:solidFill>
                  <a:schemeClr val="tx1">
                    <a:lumMod val="50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para cambiar la foto</a:t>
            </a:r>
          </a:p>
        </p:txBody>
      </p:sp>
    </p:spTree>
    <p:extLst>
      <p:ext uri="{BB962C8B-B14F-4D97-AF65-F5344CB8AC3E}">
        <p14:creationId xmlns:p14="http://schemas.microsoft.com/office/powerpoint/2010/main" val="421333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B9E4B-A578-426F-A658-CB5409D654B5}"/>
              </a:ext>
            </a:extLst>
          </p:cNvPr>
          <p:cNvSpPr/>
          <p:nvPr userDrawn="1"/>
        </p:nvSpPr>
        <p:spPr>
          <a:xfrm>
            <a:off x="9287933" y="5748867"/>
            <a:ext cx="2904067" cy="110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egoe UI Light" panose="020B0502040204020203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14105ED-2CFF-41EA-BBDA-E64E5B5C3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6562145"/>
            <a:ext cx="288594" cy="2958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C1638-4EFC-4005-A7A1-043A25B6D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0E669-6600-4412-AFE6-38C76D19135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893C7-37B2-4927-89F4-C6287AECD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Ejemplo</a:t>
            </a:r>
            <a:r>
              <a:rPr lang="en-US" dirty="0"/>
              <a:t> titular </a:t>
            </a:r>
            <a:r>
              <a:rPr lang="en-US" dirty="0" err="1"/>
              <a:t>corto</a:t>
            </a:r>
            <a:endParaRPr lang="es-ES" dirty="0"/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C6095FF3-5432-4F9B-A946-C0CDD8D74C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600" y="962524"/>
            <a:ext cx="10604500" cy="412724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  <a:latin typeface="Segoe UI Semilight" panose="020B0402040204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E8F9E74-123E-40B4-9CED-0413CCB7C9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3801" y="197223"/>
            <a:ext cx="646120" cy="662375"/>
          </a:xfrm>
          <a:prstGeom prst="rect">
            <a:avLst/>
          </a:prstGeom>
        </p:spPr>
      </p:pic>
      <p:sp>
        <p:nvSpPr>
          <p:cNvPr id="10" name="Picture Placeholder 49">
            <a:extLst>
              <a:ext uri="{FF2B5EF4-FFF2-40B4-BE49-F238E27FC236}">
                <a16:creationId xmlns:a16="http://schemas.microsoft.com/office/drawing/2014/main" id="{CDFFD6B9-1349-43F5-B27F-1AE7DE68ADB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732937" y="6541771"/>
            <a:ext cx="1034124" cy="17145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para cambiar la foto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2608F-488A-455D-978D-C91F47FD08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16414" y="6392523"/>
            <a:ext cx="1682642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16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ási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EAECA8B-D16A-41EC-AA44-B6E7B53685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525" y="653144"/>
            <a:ext cx="3252562" cy="6204856"/>
          </a:xfrm>
          <a:prstGeom prst="round1Rect">
            <a:avLst>
              <a:gd name="adj" fmla="val 12002"/>
            </a:avLst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s-ES" sz="18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s-E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6979-8D41-4AB2-B012-F079201FE7D2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AB60E669-6600-4412-AFE6-38C76D19135E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CC7DBAA-2B4A-4B08-B419-11FAF029F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545924" y="798415"/>
            <a:ext cx="601936" cy="60158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FFFFFF">
                    <a:alpha val="0"/>
                  </a:srgbClr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.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0B62FFA-21ED-49ED-9762-C14603A1A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0" y="1176316"/>
            <a:ext cx="2654300" cy="938234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Sitka Display" panose="02000505000000020004" pitchFamily="2" charset="0"/>
              </a:defRPr>
            </a:lvl1pPr>
          </a:lstStyle>
          <a:p>
            <a:r>
              <a:rPr lang="en-US" dirty="0" err="1"/>
              <a:t>Ejemplo</a:t>
            </a:r>
            <a:r>
              <a:rPr lang="en-US" dirty="0"/>
              <a:t> titular </a:t>
            </a:r>
            <a:r>
              <a:rPr lang="en-US" dirty="0" err="1"/>
              <a:t>corto</a:t>
            </a:r>
            <a:endParaRPr lang="es-E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FF06860-F942-4E22-A0A5-1140658157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600" y="2114550"/>
            <a:ext cx="2654300" cy="4127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1"/>
                </a:solidFill>
                <a:latin typeface="Segoe UI Semilight" panose="020B0402040204020203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 err="1"/>
              <a:t>Subtítulo</a:t>
            </a:r>
            <a:endParaRPr lang="en-US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5B35DFC5-FB39-42B3-922D-B4EF4BFF8EA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36600" y="2722587"/>
            <a:ext cx="2654300" cy="348226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200" b="0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  <a:lvl5pPr marL="1828800" indent="0" algn="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vel mi </a:t>
            </a:r>
            <a:r>
              <a:rPr lang="en-US" dirty="0" err="1"/>
              <a:t>imperdiet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5741EE-959F-4F00-BE7E-430143C3C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3801" y="197223"/>
            <a:ext cx="646120" cy="662375"/>
          </a:xfrm>
          <a:prstGeom prst="rect">
            <a:avLst/>
          </a:prstGeom>
        </p:spPr>
      </p:pic>
      <p:sp>
        <p:nvSpPr>
          <p:cNvPr id="10" name="Picture Placeholder 49">
            <a:extLst>
              <a:ext uri="{FF2B5EF4-FFF2-40B4-BE49-F238E27FC236}">
                <a16:creationId xmlns:a16="http://schemas.microsoft.com/office/drawing/2014/main" id="{31317A83-65A7-483D-9C2F-25D5EAB8315F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732937" y="6541771"/>
            <a:ext cx="1034124" cy="17145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>
              <a:defRPr sz="1000">
                <a:solidFill>
                  <a:schemeClr val="tx1">
                    <a:lumMod val="50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es-ES" err="1"/>
              <a:t>Click</a:t>
            </a:r>
            <a:r>
              <a:rPr lang="es-ES"/>
              <a:t> para cambiar la foto</a:t>
            </a:r>
          </a:p>
        </p:txBody>
      </p:sp>
    </p:spTree>
    <p:extLst>
      <p:ext uri="{BB962C8B-B14F-4D97-AF65-F5344CB8AC3E}">
        <p14:creationId xmlns:p14="http://schemas.microsoft.com/office/powerpoint/2010/main" val="135806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B0DA3-2188-499E-7010-F7B411E4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C3F263-09D4-5880-9084-81E3E44C9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C23BB7-233F-3AF2-2383-4FF80697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26429C-F8C6-E076-F9CA-962FEDC5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26307E-E8B8-780E-785F-F767E9A0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75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E71F6-545F-BB23-8A93-1AECDCE3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1BCCF6-5B54-5C3E-662A-DF50F3CCC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D78CE3-1E8F-654D-C123-59BB59E4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2C5365-0AB0-5A59-F112-7A437CF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71010F-9BEA-A188-70D8-4689051C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18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E0EAD-2384-D956-D71B-6570F6933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82855C-6C21-66A9-1865-B0B64CB6A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0248-FB2D-EBBD-E2B4-947E0D9E0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AFADAD-D63D-DC0A-9419-A25C3FB1D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5B25F6-A8B7-CD95-7A7E-70667105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AA8D52-5CB9-F197-974D-4693785A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17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FD394-2D7B-C184-D3A1-60CD9014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0A1A76-1DE9-31F5-00B9-9EB85B20B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79A236-5452-5C6E-D0A0-7E2B9C17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895677-FC58-5DD8-F25E-F64701C03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96E32B-9EB0-7678-E7F5-E2AFB63E4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58B16F-5DAD-15E9-DFE3-F4D7E8FC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662450-091E-FA96-3D6E-3FFBAEC0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61CE9C1-37F5-1D12-34F8-F876722D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49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7269E-53BA-F384-D5C7-C0C87037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046251-5430-2AF9-52B9-300E8F799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51ABF2-205B-47D5-DC12-D21351B5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3A47DC-986A-B17B-DBA7-608C036D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3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141B50D-7846-494F-D412-4A7871E4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EBFF77D-3B0F-B28F-7FFD-2C29C643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D4D88D-E3EE-F31C-4E60-14701697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356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362E5-C9D1-36F4-4D77-CFCD1F1F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A10D0C-AE74-6365-6EF1-223A48A16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8BFA23-5785-3869-8530-E0013ED6B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8DD1E3-E40F-52E1-8D28-076892F4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BF3382-B76F-ACCE-8F79-041BD51D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4910CF-0AB3-D859-0317-BC477793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80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BB6569-2D0D-32B0-4540-F9138FFC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5B828F-D722-D298-869C-9C9AB218F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596BA0-97BF-81E3-AA3F-8309E9417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61D1A6-5785-48F8-6C4D-7B440FEE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711F8A-B963-10A2-84BA-9337141C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9EE2DE-2A5E-8631-6D7E-F86849B8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34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21F757-72BB-2B4E-9A04-37D2663B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EB3A8E-5BB8-6EB3-7CA2-43B94B450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E2A434-8066-C757-3FEA-44C75DE6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7D875-C04D-4799-924C-F2F5784F90CF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66DE1-A659-B568-E804-0A9AB2DA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D10AC9-A054-E0C8-EE29-F0BCB9680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9636F-555B-48AA-9232-0A8CB37185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10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youtube.com/watch?v=-grjIUWKoBA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jpeg"/><Relationship Id="rId7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hyperlink" Target="https://www.youtube.com/watch?v=9N0jpUF-oHM" TargetMode="External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6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862BABB-D234-2B26-8399-2F9C9FAAE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EECABB7-88E5-40D9-E6C3-F125EBE4980D}"/>
              </a:ext>
            </a:extLst>
          </p:cNvPr>
          <p:cNvSpPr>
            <a:spLocks/>
          </p:cNvSpPr>
          <p:nvPr/>
        </p:nvSpPr>
        <p:spPr>
          <a:xfrm>
            <a:off x="-24609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11836400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C0BA90-F101-4AE0-BBB8-078B226232AD}"/>
              </a:ext>
            </a:extLst>
          </p:cNvPr>
          <p:cNvSpPr/>
          <p:nvPr/>
        </p:nvSpPr>
        <p:spPr>
          <a:xfrm rot="5400000">
            <a:off x="5883318" y="-5636601"/>
            <a:ext cx="360000" cy="1163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D210198-9237-5B8F-68AE-AF4EB49C8B48}"/>
              </a:ext>
            </a:extLst>
          </p:cNvPr>
          <p:cNvSpPr/>
          <p:nvPr/>
        </p:nvSpPr>
        <p:spPr>
          <a:xfrm rot="5400000">
            <a:off x="6169208" y="881220"/>
            <a:ext cx="360000" cy="1163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D45D4B-8DE5-4857-665B-F2065723012D}"/>
              </a:ext>
            </a:extLst>
          </p:cNvPr>
          <p:cNvSpPr/>
          <p:nvPr/>
        </p:nvSpPr>
        <p:spPr>
          <a:xfrm>
            <a:off x="-24609" y="3023602"/>
            <a:ext cx="360000" cy="3856634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21619BE-4679-1939-D8A5-3CCF34579ACB}"/>
              </a:ext>
            </a:extLst>
          </p:cNvPr>
          <p:cNvSpPr/>
          <p:nvPr/>
        </p:nvSpPr>
        <p:spPr>
          <a:xfrm rot="5400000">
            <a:off x="2212290" y="4640923"/>
            <a:ext cx="360000" cy="4113799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6984" y="2592000"/>
            <a:ext cx="9600000" cy="96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s-ES" spc="-250" dirty="0">
                <a:solidFill>
                  <a:schemeClr val="tx1"/>
                </a:solidFill>
                <a:latin typeface="Gotham Bold" panose="02000803030000020004" pitchFamily="2" charset="0"/>
                <a:cs typeface="Calibri"/>
              </a:rPr>
              <a:t>LABS COMUNICACIÓN ESG </a:t>
            </a:r>
            <a:br>
              <a:rPr lang="es-ES" spc="-250" dirty="0">
                <a:solidFill>
                  <a:schemeClr val="tx1"/>
                </a:solidFill>
                <a:latin typeface="Gotham Bold" panose="02000803030000020004" pitchFamily="2" charset="0"/>
                <a:cs typeface="Calibri"/>
              </a:rPr>
            </a:br>
            <a:r>
              <a:rPr lang="es-ES" spc="-250" dirty="0">
                <a:solidFill>
                  <a:schemeClr val="tx1"/>
                </a:solidFill>
                <a:latin typeface="Gotham Bold" panose="02000803030000020004" pitchFamily="2" charset="0"/>
                <a:cs typeface="Calibri"/>
              </a:rPr>
              <a:t>Y CONFIANZA</a:t>
            </a:r>
            <a:endParaRPr lang="es-ES" dirty="0">
              <a:solidFill>
                <a:schemeClr val="tx1"/>
              </a:solidFill>
              <a:latin typeface="Gotham Bold" panose="02000803030000020004" pitchFamily="2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895" y="3840060"/>
            <a:ext cx="9600000" cy="192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s-ES_tradnl" sz="2800" dirty="0">
                <a:latin typeface="Gotham Medium" pitchFamily="50" charset="0"/>
                <a:cs typeface="Gotham Medium" pitchFamily="50" charset="0"/>
              </a:rPr>
              <a:t>Comunicación ESG generadora de confianza</a:t>
            </a:r>
          </a:p>
          <a:p>
            <a:pPr marL="8467" marR="3387">
              <a:spcBef>
                <a:spcPts val="177"/>
              </a:spcBef>
            </a:pPr>
            <a:endParaRPr lang="es-ES" sz="3200" dirty="0">
              <a:solidFill>
                <a:schemeClr val="bg1"/>
              </a:solidFill>
              <a:latin typeface="Gotham Medium" pitchFamily="50" charset="0"/>
              <a:cs typeface="Gotham Medium" pitchFamily="50" charset="0"/>
            </a:endParaRPr>
          </a:p>
          <a:p>
            <a:pPr marL="8467" marR="3387">
              <a:spcBef>
                <a:spcPts val="177"/>
              </a:spcBef>
            </a:pPr>
            <a:r>
              <a:rPr lang="es-ES" sz="2667" dirty="0">
                <a:latin typeface="Gotham Light" panose="02000603030000020004" pitchFamily="2" charset="0"/>
                <a:cs typeface="Gotham Medium" pitchFamily="50" charset="0"/>
              </a:rPr>
              <a:t>4 de octubre de 2023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CACCF43-47C6-9B37-1E27-377B2D318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ADEA0E-D339-0A1C-C323-085DD4F7990A}"/>
              </a:ext>
            </a:extLst>
          </p:cNvPr>
          <p:cNvSpPr txBox="1"/>
          <p:nvPr/>
        </p:nvSpPr>
        <p:spPr>
          <a:xfrm>
            <a:off x="1220958" y="6009988"/>
            <a:ext cx="6501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0" i="0" u="none" strike="noStrike" baseline="0" dirty="0">
                <a:solidFill>
                  <a:srgbClr val="000000"/>
                </a:solidFill>
                <a:latin typeface="Gotham Light" panose="02000603030000020004" pitchFamily="2" charset="0"/>
              </a:rPr>
              <a:t>DOCUMENTO CONFIDENCIAL propiedad de Fundación SERES. Sociedad y Empresa Responsable. Queda prohibido su uso y distribución sin la autorización expresa de Fundación SERES. Sociedad y Empresa Responsable </a:t>
            </a:r>
            <a:endParaRPr lang="es-ES" sz="800" dirty="0">
              <a:solidFill>
                <a:srgbClr val="000000"/>
              </a:solidFill>
              <a:latin typeface="Gotham Light" panose="02000603030000020004" pitchFamily="2" charset="0"/>
            </a:endParaRP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19007C3-4658-8BE3-8143-696E8B595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859" y="717123"/>
            <a:ext cx="1031253" cy="608757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7F1455CF-4FC2-A1AE-9779-6326E11FD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0536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1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rry Fink (Blackrock): &quot;El capitalismo no es una cuestión social o de  agenda ideológica&quot; » Social Investor">
            <a:extLst>
              <a:ext uri="{FF2B5EF4-FFF2-40B4-BE49-F238E27FC236}">
                <a16:creationId xmlns:a16="http://schemas.microsoft.com/office/drawing/2014/main" id="{2A3493DC-8BA9-8F65-56B4-FAE3B094C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8" t="-1" r="26174" b="-1"/>
          <a:stretch/>
        </p:blipFill>
        <p:spPr bwMode="auto">
          <a:xfrm flipH="1">
            <a:off x="7238555" y="-2"/>
            <a:ext cx="49657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24966F-8387-280C-591D-4AF21259E02D}"/>
              </a:ext>
            </a:extLst>
          </p:cNvPr>
          <p:cNvSpPr txBox="1"/>
          <p:nvPr/>
        </p:nvSpPr>
        <p:spPr>
          <a:xfrm>
            <a:off x="1266949" y="1101771"/>
            <a:ext cx="4724400" cy="4883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>
              <a:lnSpc>
                <a:spcPct val="120000"/>
              </a:lnSpc>
              <a:spcAft>
                <a:spcPts val="600"/>
              </a:spcAft>
              <a:defRPr sz="2400"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r"/>
            <a:r>
              <a:rPr lang="en-US" dirty="0"/>
              <a:t>I'm not blaming one side or the other, but </a:t>
            </a:r>
            <a:r>
              <a:rPr lang="en-US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it (ESG) has been totally weaponized </a:t>
            </a:r>
            <a:r>
              <a:rPr lang="en-US" dirty="0"/>
              <a:t>(...)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In my last CEO letter, </a:t>
            </a:r>
            <a:r>
              <a:rPr lang="en-US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 phrase ESG was not uttered once</a:t>
            </a:r>
            <a:r>
              <a:rPr lang="en-US" dirty="0"/>
              <a:t>, because it's been unfortunately politicized and weaponized.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0E5533-35E3-16B2-8B04-ED70943D917F}"/>
              </a:ext>
            </a:extLst>
          </p:cNvPr>
          <p:cNvSpPr txBox="1"/>
          <p:nvPr/>
        </p:nvSpPr>
        <p:spPr>
          <a:xfrm>
            <a:off x="2230383" y="6267524"/>
            <a:ext cx="3760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200" b="1" cap="all" dirty="0">
                <a:solidFill>
                  <a:schemeClr val="tx2"/>
                </a:solidFill>
                <a:effectLst/>
                <a:latin typeface="Montserrat" pitchFamily="2" charset="77"/>
              </a:rPr>
              <a:t>Larry fink, aspen ideas festival - 2023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5D8F79-193F-A9FA-AF50-36798503E444}"/>
              </a:ext>
            </a:extLst>
          </p:cNvPr>
          <p:cNvSpPr txBox="1"/>
          <p:nvPr/>
        </p:nvSpPr>
        <p:spPr>
          <a:xfrm>
            <a:off x="1254693" y="819073"/>
            <a:ext cx="545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b="1" dirty="0">
                <a:latin typeface="Sitka Banner" pitchFamily="2" charset="0"/>
              </a:rPr>
              <a:t>“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E04683-EC14-16CD-3281-333514144D47}"/>
              </a:ext>
            </a:extLst>
          </p:cNvPr>
          <p:cNvSpPr txBox="1"/>
          <p:nvPr/>
        </p:nvSpPr>
        <p:spPr>
          <a:xfrm>
            <a:off x="5859108" y="4892658"/>
            <a:ext cx="545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b="1" dirty="0">
                <a:latin typeface="Sitka Banner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1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FC1C5B1-0F22-9A44-0053-B58B05D66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63" y="1959634"/>
            <a:ext cx="4912674" cy="49126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06A7BD-4E7F-16D3-4599-F1E833239EF6}"/>
              </a:ext>
            </a:extLst>
          </p:cNvPr>
          <p:cNvSpPr txBox="1"/>
          <p:nvPr/>
        </p:nvSpPr>
        <p:spPr>
          <a:xfrm>
            <a:off x="1913701" y="1959634"/>
            <a:ext cx="8364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4400" dirty="0">
                <a:latin typeface="INDUSTRIAL 736 BT" panose="02070506070706020304" pitchFamily="18" charset="0"/>
              </a:rPr>
              <a:t>¿Hemos dejado de confiar en la ESG?</a:t>
            </a:r>
          </a:p>
        </p:txBody>
      </p:sp>
    </p:spTree>
    <p:extLst>
      <p:ext uri="{BB962C8B-B14F-4D97-AF65-F5344CB8AC3E}">
        <p14:creationId xmlns:p14="http://schemas.microsoft.com/office/powerpoint/2010/main" val="203097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abajo 1">
            <a:extLst>
              <a:ext uri="{FF2B5EF4-FFF2-40B4-BE49-F238E27FC236}">
                <a16:creationId xmlns:a16="http://schemas.microsoft.com/office/drawing/2014/main" id="{02336DF1-E675-948A-CF05-09E894962499}"/>
              </a:ext>
            </a:extLst>
          </p:cNvPr>
          <p:cNvSpPr/>
          <p:nvPr/>
        </p:nvSpPr>
        <p:spPr>
          <a:xfrm>
            <a:off x="9366447" y="-3422"/>
            <a:ext cx="2354112" cy="2141495"/>
          </a:xfrm>
          <a:prstGeom prst="downArrow">
            <a:avLst>
              <a:gd name="adj1" fmla="val 50000"/>
              <a:gd name="adj2" fmla="val 43722"/>
            </a:avLst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8092F73A-2179-D95B-1A8D-0BDB2E354B34}"/>
              </a:ext>
            </a:extLst>
          </p:cNvPr>
          <p:cNvGrpSpPr/>
          <p:nvPr/>
        </p:nvGrpSpPr>
        <p:grpSpPr>
          <a:xfrm>
            <a:off x="5382705" y="6319560"/>
            <a:ext cx="6809295" cy="538439"/>
            <a:chOff x="5382705" y="6319560"/>
            <a:chExt cx="6809295" cy="538439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FB88A8CD-7A13-34BC-068A-C2AB47685EDF}"/>
                </a:ext>
              </a:extLst>
            </p:cNvPr>
            <p:cNvSpPr/>
            <p:nvPr/>
          </p:nvSpPr>
          <p:spPr>
            <a:xfrm>
              <a:off x="5382705" y="6319560"/>
              <a:ext cx="6809295" cy="53843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22495D35-3598-F356-5747-127D360D43B8}"/>
                </a:ext>
              </a:extLst>
            </p:cNvPr>
            <p:cNvSpPr txBox="1"/>
            <p:nvPr/>
          </p:nvSpPr>
          <p:spPr>
            <a:xfrm>
              <a:off x="7683480" y="6421646"/>
              <a:ext cx="22188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INTERÉS INVERSORES</a:t>
              </a:r>
            </a:p>
          </p:txBody>
        </p:sp>
      </p:grp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A24CA57A-EE7F-205E-3C4A-2D120A949D4F}"/>
              </a:ext>
            </a:extLst>
          </p:cNvPr>
          <p:cNvGrpSpPr/>
          <p:nvPr/>
        </p:nvGrpSpPr>
        <p:grpSpPr>
          <a:xfrm>
            <a:off x="6740165" y="5765040"/>
            <a:ext cx="5440310" cy="538439"/>
            <a:chOff x="6740165" y="5765040"/>
            <a:chExt cx="5440310" cy="538439"/>
          </a:xfrm>
        </p:grpSpPr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89B2654E-CFB6-39D9-CF91-948CEBD5F5A8}"/>
                </a:ext>
              </a:extLst>
            </p:cNvPr>
            <p:cNvSpPr/>
            <p:nvPr/>
          </p:nvSpPr>
          <p:spPr>
            <a:xfrm>
              <a:off x="6740165" y="5765040"/>
              <a:ext cx="5440310" cy="53843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F171109B-E18D-8A8E-20CD-9419C4711521}"/>
                </a:ext>
              </a:extLst>
            </p:cNvPr>
            <p:cNvSpPr txBox="1"/>
            <p:nvPr/>
          </p:nvSpPr>
          <p:spPr>
            <a:xfrm>
              <a:off x="8769981" y="5864982"/>
              <a:ext cx="24720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PRESIÓN REGULATORIA </a:t>
              </a:r>
            </a:p>
          </p:txBody>
        </p:sp>
      </p:grp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70B822D2-8864-457E-75F1-8683F098903B}"/>
              </a:ext>
            </a:extLst>
          </p:cNvPr>
          <p:cNvGrpSpPr/>
          <p:nvPr/>
        </p:nvGrpSpPr>
        <p:grpSpPr>
          <a:xfrm>
            <a:off x="8093908" y="4634411"/>
            <a:ext cx="4098092" cy="538439"/>
            <a:chOff x="8093908" y="4634411"/>
            <a:chExt cx="4098092" cy="538439"/>
          </a:xfrm>
        </p:grpSpPr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id="{1344AA32-6098-7690-8C07-83E87BA70D7E}"/>
                </a:ext>
              </a:extLst>
            </p:cNvPr>
            <p:cNvSpPr/>
            <p:nvPr/>
          </p:nvSpPr>
          <p:spPr>
            <a:xfrm>
              <a:off x="8093908" y="4634411"/>
              <a:ext cx="4073210" cy="53843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DFD43059-0998-38E0-7DC9-1274D4AAB00F}"/>
                </a:ext>
              </a:extLst>
            </p:cNvPr>
            <p:cNvSpPr txBox="1"/>
            <p:nvPr/>
          </p:nvSpPr>
          <p:spPr>
            <a:xfrm>
              <a:off x="9935933" y="4747862"/>
              <a:ext cx="2256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PRESIÓN EMPLEADOS</a:t>
              </a: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3403497D-37B3-A03B-D876-B74719DC8190}"/>
              </a:ext>
            </a:extLst>
          </p:cNvPr>
          <p:cNvGrpSpPr/>
          <p:nvPr/>
        </p:nvGrpSpPr>
        <p:grpSpPr>
          <a:xfrm>
            <a:off x="8097625" y="5210520"/>
            <a:ext cx="4073210" cy="538439"/>
            <a:chOff x="8097625" y="5210520"/>
            <a:chExt cx="4073210" cy="538439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CB529582-3B1C-EC80-7534-3CD623B886F3}"/>
                </a:ext>
              </a:extLst>
            </p:cNvPr>
            <p:cNvSpPr/>
            <p:nvPr/>
          </p:nvSpPr>
          <p:spPr>
            <a:xfrm>
              <a:off x="8097625" y="5210520"/>
              <a:ext cx="4073210" cy="53843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801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D9E4D63C-F58F-5619-892A-A21F499837DC}"/>
                </a:ext>
              </a:extLst>
            </p:cNvPr>
            <p:cNvSpPr txBox="1"/>
            <p:nvPr/>
          </p:nvSpPr>
          <p:spPr>
            <a:xfrm>
              <a:off x="9460320" y="5315368"/>
              <a:ext cx="1954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DEMANDA SOCIAL</a:t>
              </a: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9214309D-39B5-7B18-B66F-4B377F07D142}"/>
              </a:ext>
            </a:extLst>
          </p:cNvPr>
          <p:cNvGrpSpPr/>
          <p:nvPr/>
        </p:nvGrpSpPr>
        <p:grpSpPr>
          <a:xfrm>
            <a:off x="-37708" y="1976409"/>
            <a:ext cx="10509088" cy="5014196"/>
            <a:chOff x="-37708" y="1976409"/>
            <a:chExt cx="10509088" cy="5014196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AFFF239C-BAE5-5EA3-930A-819FF91A13A8}"/>
                </a:ext>
              </a:extLst>
            </p:cNvPr>
            <p:cNvGrpSpPr/>
            <p:nvPr/>
          </p:nvGrpSpPr>
          <p:grpSpPr>
            <a:xfrm>
              <a:off x="21165" y="2075542"/>
              <a:ext cx="10450215" cy="4915063"/>
              <a:chOff x="114692" y="2133675"/>
              <a:chExt cx="10450215" cy="4915063"/>
            </a:xfrm>
            <a:solidFill>
              <a:schemeClr val="bg1">
                <a:lumMod val="95000"/>
              </a:schemeClr>
            </a:solidFill>
          </p:grpSpPr>
          <p:sp>
            <p:nvSpPr>
              <p:cNvPr id="66" name="Rectángulo 60">
                <a:extLst>
                  <a:ext uri="{FF2B5EF4-FFF2-40B4-BE49-F238E27FC236}">
                    <a16:creationId xmlns:a16="http://schemas.microsoft.com/office/drawing/2014/main" id="{3E606824-C16B-1D80-EE0D-DEA60D0440C0}"/>
                  </a:ext>
                </a:extLst>
              </p:cNvPr>
              <p:cNvSpPr/>
              <p:nvPr/>
            </p:nvSpPr>
            <p:spPr>
              <a:xfrm>
                <a:off x="114692" y="3121972"/>
                <a:ext cx="9653047" cy="3926766"/>
              </a:xfrm>
              <a:custGeom>
                <a:avLst/>
                <a:gdLst>
                  <a:gd name="connsiteX0" fmla="*/ 0 w 10671142"/>
                  <a:gd name="connsiteY0" fmla="*/ 0 h 1824087"/>
                  <a:gd name="connsiteX1" fmla="*/ 10671142 w 10671142"/>
                  <a:gd name="connsiteY1" fmla="*/ 0 h 1824087"/>
                  <a:gd name="connsiteX2" fmla="*/ 10671142 w 10671142"/>
                  <a:gd name="connsiteY2" fmla="*/ 1824087 h 1824087"/>
                  <a:gd name="connsiteX3" fmla="*/ 0 w 10671142"/>
                  <a:gd name="connsiteY3" fmla="*/ 1824087 h 1824087"/>
                  <a:gd name="connsiteX4" fmla="*/ 0 w 10671142"/>
                  <a:gd name="connsiteY4" fmla="*/ 0 h 1824087"/>
                  <a:gd name="connsiteX0" fmla="*/ 0 w 10671142"/>
                  <a:gd name="connsiteY0" fmla="*/ 2479250 h 4303337"/>
                  <a:gd name="connsiteX1" fmla="*/ 8653806 w 10671142"/>
                  <a:gd name="connsiteY1" fmla="*/ 0 h 4303337"/>
                  <a:gd name="connsiteX2" fmla="*/ 10671142 w 10671142"/>
                  <a:gd name="connsiteY2" fmla="*/ 4303337 h 4303337"/>
                  <a:gd name="connsiteX3" fmla="*/ 0 w 10671142"/>
                  <a:gd name="connsiteY3" fmla="*/ 4303337 h 4303337"/>
                  <a:gd name="connsiteX4" fmla="*/ 0 w 10671142"/>
                  <a:gd name="connsiteY4" fmla="*/ 2479250 h 4303337"/>
                  <a:gd name="connsiteX0" fmla="*/ 0 w 9473938"/>
                  <a:gd name="connsiteY0" fmla="*/ 2479250 h 4303337"/>
                  <a:gd name="connsiteX1" fmla="*/ 8653806 w 9473938"/>
                  <a:gd name="connsiteY1" fmla="*/ 0 h 4303337"/>
                  <a:gd name="connsiteX2" fmla="*/ 9473938 w 9473938"/>
                  <a:gd name="connsiteY2" fmla="*/ 1758100 h 4303337"/>
                  <a:gd name="connsiteX3" fmla="*/ 0 w 9473938"/>
                  <a:gd name="connsiteY3" fmla="*/ 4303337 h 4303337"/>
                  <a:gd name="connsiteX4" fmla="*/ 0 w 9473938"/>
                  <a:gd name="connsiteY4" fmla="*/ 2479250 h 4303337"/>
                  <a:gd name="connsiteX0" fmla="*/ 0 w 9473938"/>
                  <a:gd name="connsiteY0" fmla="*/ 2479250 h 4303337"/>
                  <a:gd name="connsiteX1" fmla="*/ 8653806 w 9473938"/>
                  <a:gd name="connsiteY1" fmla="*/ 0 h 4303337"/>
                  <a:gd name="connsiteX2" fmla="*/ 9473938 w 9473938"/>
                  <a:gd name="connsiteY2" fmla="*/ 1758100 h 4303337"/>
                  <a:gd name="connsiteX3" fmla="*/ 5948313 w 9473938"/>
                  <a:gd name="connsiteY3" fmla="*/ 4272393 h 4303337"/>
                  <a:gd name="connsiteX4" fmla="*/ 0 w 9473938"/>
                  <a:gd name="connsiteY4" fmla="*/ 4303337 h 4303337"/>
                  <a:gd name="connsiteX5" fmla="*/ 0 w 9473938"/>
                  <a:gd name="connsiteY5" fmla="*/ 2479250 h 4303337"/>
                  <a:gd name="connsiteX0" fmla="*/ 0 w 9473938"/>
                  <a:gd name="connsiteY0" fmla="*/ 2479250 h 4303337"/>
                  <a:gd name="connsiteX1" fmla="*/ 5561814 w 9473938"/>
                  <a:gd name="connsiteY1" fmla="*/ 2255057 h 4303337"/>
                  <a:gd name="connsiteX2" fmla="*/ 8653806 w 9473938"/>
                  <a:gd name="connsiteY2" fmla="*/ 0 h 4303337"/>
                  <a:gd name="connsiteX3" fmla="*/ 9473938 w 9473938"/>
                  <a:gd name="connsiteY3" fmla="*/ 1758100 h 4303337"/>
                  <a:gd name="connsiteX4" fmla="*/ 5948313 w 9473938"/>
                  <a:gd name="connsiteY4" fmla="*/ 4272393 h 4303337"/>
                  <a:gd name="connsiteX5" fmla="*/ 0 w 9473938"/>
                  <a:gd name="connsiteY5" fmla="*/ 4303337 h 4303337"/>
                  <a:gd name="connsiteX6" fmla="*/ 0 w 9473938"/>
                  <a:gd name="connsiteY6" fmla="*/ 2479250 h 4303337"/>
                  <a:gd name="connsiteX0" fmla="*/ 0 w 9473938"/>
                  <a:gd name="connsiteY0" fmla="*/ 2479250 h 4303337"/>
                  <a:gd name="connsiteX1" fmla="*/ 5561814 w 9473938"/>
                  <a:gd name="connsiteY1" fmla="*/ 2255057 h 4303337"/>
                  <a:gd name="connsiteX2" fmla="*/ 8653806 w 9473938"/>
                  <a:gd name="connsiteY2" fmla="*/ 0 h 4303337"/>
                  <a:gd name="connsiteX3" fmla="*/ 9473938 w 9473938"/>
                  <a:gd name="connsiteY3" fmla="*/ 1758100 h 4303337"/>
                  <a:gd name="connsiteX4" fmla="*/ 5948313 w 9473938"/>
                  <a:gd name="connsiteY4" fmla="*/ 4272393 h 4303337"/>
                  <a:gd name="connsiteX5" fmla="*/ 0 w 9473938"/>
                  <a:gd name="connsiteY5" fmla="*/ 4303337 h 4303337"/>
                  <a:gd name="connsiteX6" fmla="*/ 0 w 9473938"/>
                  <a:gd name="connsiteY6" fmla="*/ 2479250 h 4303337"/>
                  <a:gd name="connsiteX0" fmla="*/ 0 w 9511645"/>
                  <a:gd name="connsiteY0" fmla="*/ 2677212 h 4303337"/>
                  <a:gd name="connsiteX1" fmla="*/ 5599521 w 9511645"/>
                  <a:gd name="connsiteY1" fmla="*/ 2255057 h 4303337"/>
                  <a:gd name="connsiteX2" fmla="*/ 8691513 w 9511645"/>
                  <a:gd name="connsiteY2" fmla="*/ 0 h 4303337"/>
                  <a:gd name="connsiteX3" fmla="*/ 9511645 w 9511645"/>
                  <a:gd name="connsiteY3" fmla="*/ 1758100 h 4303337"/>
                  <a:gd name="connsiteX4" fmla="*/ 5986020 w 9511645"/>
                  <a:gd name="connsiteY4" fmla="*/ 4272393 h 4303337"/>
                  <a:gd name="connsiteX5" fmla="*/ 37707 w 9511645"/>
                  <a:gd name="connsiteY5" fmla="*/ 4303337 h 4303337"/>
                  <a:gd name="connsiteX6" fmla="*/ 0 w 9511645"/>
                  <a:gd name="connsiteY6" fmla="*/ 2677212 h 4303337"/>
                  <a:gd name="connsiteX0" fmla="*/ 0 w 9511645"/>
                  <a:gd name="connsiteY0" fmla="*/ 2677212 h 4303337"/>
                  <a:gd name="connsiteX1" fmla="*/ 5599521 w 9511645"/>
                  <a:gd name="connsiteY1" fmla="*/ 2255057 h 4303337"/>
                  <a:gd name="connsiteX2" fmla="*/ 8691513 w 9511645"/>
                  <a:gd name="connsiteY2" fmla="*/ 0 h 4303337"/>
                  <a:gd name="connsiteX3" fmla="*/ 9511645 w 9511645"/>
                  <a:gd name="connsiteY3" fmla="*/ 1758100 h 4303337"/>
                  <a:gd name="connsiteX4" fmla="*/ 5986020 w 9511645"/>
                  <a:gd name="connsiteY4" fmla="*/ 4272393 h 4303337"/>
                  <a:gd name="connsiteX5" fmla="*/ 37707 w 9511645"/>
                  <a:gd name="connsiteY5" fmla="*/ 4303337 h 4303337"/>
                  <a:gd name="connsiteX6" fmla="*/ 0 w 9511645"/>
                  <a:gd name="connsiteY6" fmla="*/ 2677212 h 4303337"/>
                  <a:gd name="connsiteX0" fmla="*/ 0 w 9511645"/>
                  <a:gd name="connsiteY0" fmla="*/ 2630078 h 4256203"/>
                  <a:gd name="connsiteX1" fmla="*/ 5599521 w 9511645"/>
                  <a:gd name="connsiteY1" fmla="*/ 2207923 h 4256203"/>
                  <a:gd name="connsiteX2" fmla="*/ 8531257 w 9511645"/>
                  <a:gd name="connsiteY2" fmla="*/ 0 h 4256203"/>
                  <a:gd name="connsiteX3" fmla="*/ 9511645 w 9511645"/>
                  <a:gd name="connsiteY3" fmla="*/ 1710966 h 4256203"/>
                  <a:gd name="connsiteX4" fmla="*/ 5986020 w 9511645"/>
                  <a:gd name="connsiteY4" fmla="*/ 4225259 h 4256203"/>
                  <a:gd name="connsiteX5" fmla="*/ 37707 w 9511645"/>
                  <a:gd name="connsiteY5" fmla="*/ 4256203 h 4256203"/>
                  <a:gd name="connsiteX6" fmla="*/ 0 w 9511645"/>
                  <a:gd name="connsiteY6" fmla="*/ 2630078 h 4256203"/>
                  <a:gd name="connsiteX0" fmla="*/ 0 w 9511645"/>
                  <a:gd name="connsiteY0" fmla="*/ 2630078 h 4256203"/>
                  <a:gd name="connsiteX1" fmla="*/ 5599521 w 9511645"/>
                  <a:gd name="connsiteY1" fmla="*/ 2207923 h 4256203"/>
                  <a:gd name="connsiteX2" fmla="*/ 8531257 w 9511645"/>
                  <a:gd name="connsiteY2" fmla="*/ 0 h 4256203"/>
                  <a:gd name="connsiteX3" fmla="*/ 9511645 w 9511645"/>
                  <a:gd name="connsiteY3" fmla="*/ 1710966 h 4256203"/>
                  <a:gd name="connsiteX4" fmla="*/ 5986020 w 9511645"/>
                  <a:gd name="connsiteY4" fmla="*/ 4225259 h 4256203"/>
                  <a:gd name="connsiteX5" fmla="*/ 37707 w 9511645"/>
                  <a:gd name="connsiteY5" fmla="*/ 4256203 h 4256203"/>
                  <a:gd name="connsiteX6" fmla="*/ 0 w 9511645"/>
                  <a:gd name="connsiteY6" fmla="*/ 2630078 h 4256203"/>
                  <a:gd name="connsiteX0" fmla="*/ 0 w 9653047"/>
                  <a:gd name="connsiteY0" fmla="*/ 2630078 h 4409258"/>
                  <a:gd name="connsiteX1" fmla="*/ 5599521 w 9653047"/>
                  <a:gd name="connsiteY1" fmla="*/ 2207923 h 4409258"/>
                  <a:gd name="connsiteX2" fmla="*/ 8531257 w 9653047"/>
                  <a:gd name="connsiteY2" fmla="*/ 0 h 4409258"/>
                  <a:gd name="connsiteX3" fmla="*/ 9653047 w 9653047"/>
                  <a:gd name="connsiteY3" fmla="*/ 1852368 h 4409258"/>
                  <a:gd name="connsiteX4" fmla="*/ 5986020 w 9653047"/>
                  <a:gd name="connsiteY4" fmla="*/ 4225259 h 4409258"/>
                  <a:gd name="connsiteX5" fmla="*/ 37707 w 9653047"/>
                  <a:gd name="connsiteY5" fmla="*/ 4256203 h 4409258"/>
                  <a:gd name="connsiteX6" fmla="*/ 0 w 9653047"/>
                  <a:gd name="connsiteY6" fmla="*/ 2630078 h 4409258"/>
                  <a:gd name="connsiteX0" fmla="*/ 0 w 9653047"/>
                  <a:gd name="connsiteY0" fmla="*/ 2630078 h 4503979"/>
                  <a:gd name="connsiteX1" fmla="*/ 5599521 w 9653047"/>
                  <a:gd name="connsiteY1" fmla="*/ 2207923 h 4503979"/>
                  <a:gd name="connsiteX2" fmla="*/ 8531257 w 9653047"/>
                  <a:gd name="connsiteY2" fmla="*/ 0 h 4503979"/>
                  <a:gd name="connsiteX3" fmla="*/ 9653047 w 9653047"/>
                  <a:gd name="connsiteY3" fmla="*/ 1852368 h 4503979"/>
                  <a:gd name="connsiteX4" fmla="*/ 5986020 w 9653047"/>
                  <a:gd name="connsiteY4" fmla="*/ 4225259 h 4503979"/>
                  <a:gd name="connsiteX5" fmla="*/ 28280 w 9653047"/>
                  <a:gd name="connsiteY5" fmla="*/ 4463593 h 4503979"/>
                  <a:gd name="connsiteX6" fmla="*/ 0 w 9653047"/>
                  <a:gd name="connsiteY6" fmla="*/ 2630078 h 4503979"/>
                  <a:gd name="connsiteX0" fmla="*/ 0 w 9653047"/>
                  <a:gd name="connsiteY0" fmla="*/ 2497173 h 4371074"/>
                  <a:gd name="connsiteX1" fmla="*/ 5599521 w 9653047"/>
                  <a:gd name="connsiteY1" fmla="*/ 2075018 h 4371074"/>
                  <a:gd name="connsiteX2" fmla="*/ 8587818 w 9653047"/>
                  <a:gd name="connsiteY2" fmla="*/ 0 h 4371074"/>
                  <a:gd name="connsiteX3" fmla="*/ 9653047 w 9653047"/>
                  <a:gd name="connsiteY3" fmla="*/ 1719463 h 4371074"/>
                  <a:gd name="connsiteX4" fmla="*/ 5986020 w 9653047"/>
                  <a:gd name="connsiteY4" fmla="*/ 4092354 h 4371074"/>
                  <a:gd name="connsiteX5" fmla="*/ 28280 w 9653047"/>
                  <a:gd name="connsiteY5" fmla="*/ 4330688 h 4371074"/>
                  <a:gd name="connsiteX6" fmla="*/ 0 w 9653047"/>
                  <a:gd name="connsiteY6" fmla="*/ 2497173 h 4371074"/>
                  <a:gd name="connsiteX0" fmla="*/ 0 w 9653047"/>
                  <a:gd name="connsiteY0" fmla="*/ 2384715 h 4258616"/>
                  <a:gd name="connsiteX1" fmla="*/ 5599521 w 9653047"/>
                  <a:gd name="connsiteY1" fmla="*/ 1962560 h 4258616"/>
                  <a:gd name="connsiteX2" fmla="*/ 8672659 w 9653047"/>
                  <a:gd name="connsiteY2" fmla="*/ 0 h 4258616"/>
                  <a:gd name="connsiteX3" fmla="*/ 9653047 w 9653047"/>
                  <a:gd name="connsiteY3" fmla="*/ 1607005 h 4258616"/>
                  <a:gd name="connsiteX4" fmla="*/ 5986020 w 9653047"/>
                  <a:gd name="connsiteY4" fmla="*/ 3979896 h 4258616"/>
                  <a:gd name="connsiteX5" fmla="*/ 28280 w 9653047"/>
                  <a:gd name="connsiteY5" fmla="*/ 4218230 h 4258616"/>
                  <a:gd name="connsiteX6" fmla="*/ 0 w 9653047"/>
                  <a:gd name="connsiteY6" fmla="*/ 2384715 h 425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53047" h="4258616">
                    <a:moveTo>
                      <a:pt x="0" y="2384715"/>
                    </a:moveTo>
                    <a:cubicBezTo>
                      <a:pt x="926969" y="2043335"/>
                      <a:pt x="4154078" y="2360013"/>
                      <a:pt x="5599521" y="1962560"/>
                    </a:cubicBezTo>
                    <a:cubicBezTo>
                      <a:pt x="7044964" y="1565107"/>
                      <a:pt x="7811678" y="883662"/>
                      <a:pt x="8672659" y="0"/>
                    </a:cubicBezTo>
                    <a:lnTo>
                      <a:pt x="9653047" y="1607005"/>
                    </a:lnTo>
                    <a:cubicBezTo>
                      <a:pt x="9202132" y="2319071"/>
                      <a:pt x="7590148" y="3544692"/>
                      <a:pt x="5986020" y="3979896"/>
                    </a:cubicBezTo>
                    <a:cubicBezTo>
                      <a:pt x="4381892" y="4415100"/>
                      <a:pt x="2011051" y="4207915"/>
                      <a:pt x="28280" y="4218230"/>
                    </a:cubicBezTo>
                    <a:lnTo>
                      <a:pt x="0" y="23847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7" name="Triángulo 66">
                <a:extLst>
                  <a:ext uri="{FF2B5EF4-FFF2-40B4-BE49-F238E27FC236}">
                    <a16:creationId xmlns:a16="http://schemas.microsoft.com/office/drawing/2014/main" id="{9BB03077-8F33-5771-AB0C-18ADA3DDF1C6}"/>
                  </a:ext>
                </a:extLst>
              </p:cNvPr>
              <p:cNvSpPr/>
              <p:nvPr/>
            </p:nvSpPr>
            <p:spPr>
              <a:xfrm rot="3442295">
                <a:off x="8431669" y="2868424"/>
                <a:ext cx="2867987" cy="1398489"/>
              </a:xfrm>
              <a:prstGeom prst="triangle">
                <a:avLst>
                  <a:gd name="adj" fmla="val 41368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01E5F67C-B787-9D49-48DE-7F988C1CEBDF}"/>
                </a:ext>
              </a:extLst>
            </p:cNvPr>
            <p:cNvSpPr/>
            <p:nvPr/>
          </p:nvSpPr>
          <p:spPr>
            <a:xfrm>
              <a:off x="-37708" y="3016706"/>
              <a:ext cx="9653047" cy="3879632"/>
            </a:xfrm>
            <a:custGeom>
              <a:avLst/>
              <a:gdLst>
                <a:gd name="connsiteX0" fmla="*/ 0 w 10671142"/>
                <a:gd name="connsiteY0" fmla="*/ 0 h 1824087"/>
                <a:gd name="connsiteX1" fmla="*/ 10671142 w 10671142"/>
                <a:gd name="connsiteY1" fmla="*/ 0 h 1824087"/>
                <a:gd name="connsiteX2" fmla="*/ 10671142 w 10671142"/>
                <a:gd name="connsiteY2" fmla="*/ 1824087 h 1824087"/>
                <a:gd name="connsiteX3" fmla="*/ 0 w 10671142"/>
                <a:gd name="connsiteY3" fmla="*/ 1824087 h 1824087"/>
                <a:gd name="connsiteX4" fmla="*/ 0 w 10671142"/>
                <a:gd name="connsiteY4" fmla="*/ 0 h 1824087"/>
                <a:gd name="connsiteX0" fmla="*/ 0 w 10671142"/>
                <a:gd name="connsiteY0" fmla="*/ 2479250 h 4303337"/>
                <a:gd name="connsiteX1" fmla="*/ 8653806 w 10671142"/>
                <a:gd name="connsiteY1" fmla="*/ 0 h 4303337"/>
                <a:gd name="connsiteX2" fmla="*/ 10671142 w 10671142"/>
                <a:gd name="connsiteY2" fmla="*/ 4303337 h 4303337"/>
                <a:gd name="connsiteX3" fmla="*/ 0 w 10671142"/>
                <a:gd name="connsiteY3" fmla="*/ 4303337 h 4303337"/>
                <a:gd name="connsiteX4" fmla="*/ 0 w 10671142"/>
                <a:gd name="connsiteY4" fmla="*/ 2479250 h 4303337"/>
                <a:gd name="connsiteX0" fmla="*/ 0 w 9473938"/>
                <a:gd name="connsiteY0" fmla="*/ 2479250 h 4303337"/>
                <a:gd name="connsiteX1" fmla="*/ 8653806 w 9473938"/>
                <a:gd name="connsiteY1" fmla="*/ 0 h 4303337"/>
                <a:gd name="connsiteX2" fmla="*/ 9473938 w 9473938"/>
                <a:gd name="connsiteY2" fmla="*/ 1758100 h 4303337"/>
                <a:gd name="connsiteX3" fmla="*/ 0 w 9473938"/>
                <a:gd name="connsiteY3" fmla="*/ 4303337 h 4303337"/>
                <a:gd name="connsiteX4" fmla="*/ 0 w 9473938"/>
                <a:gd name="connsiteY4" fmla="*/ 2479250 h 4303337"/>
                <a:gd name="connsiteX0" fmla="*/ 0 w 9473938"/>
                <a:gd name="connsiteY0" fmla="*/ 2479250 h 4303337"/>
                <a:gd name="connsiteX1" fmla="*/ 8653806 w 9473938"/>
                <a:gd name="connsiteY1" fmla="*/ 0 h 4303337"/>
                <a:gd name="connsiteX2" fmla="*/ 9473938 w 9473938"/>
                <a:gd name="connsiteY2" fmla="*/ 1758100 h 4303337"/>
                <a:gd name="connsiteX3" fmla="*/ 5948313 w 9473938"/>
                <a:gd name="connsiteY3" fmla="*/ 4272393 h 4303337"/>
                <a:gd name="connsiteX4" fmla="*/ 0 w 9473938"/>
                <a:gd name="connsiteY4" fmla="*/ 4303337 h 4303337"/>
                <a:gd name="connsiteX5" fmla="*/ 0 w 9473938"/>
                <a:gd name="connsiteY5" fmla="*/ 2479250 h 4303337"/>
                <a:gd name="connsiteX0" fmla="*/ 0 w 9473938"/>
                <a:gd name="connsiteY0" fmla="*/ 2479250 h 4303337"/>
                <a:gd name="connsiteX1" fmla="*/ 5561814 w 9473938"/>
                <a:gd name="connsiteY1" fmla="*/ 2255057 h 4303337"/>
                <a:gd name="connsiteX2" fmla="*/ 8653806 w 9473938"/>
                <a:gd name="connsiteY2" fmla="*/ 0 h 4303337"/>
                <a:gd name="connsiteX3" fmla="*/ 9473938 w 9473938"/>
                <a:gd name="connsiteY3" fmla="*/ 1758100 h 4303337"/>
                <a:gd name="connsiteX4" fmla="*/ 5948313 w 9473938"/>
                <a:gd name="connsiteY4" fmla="*/ 4272393 h 4303337"/>
                <a:gd name="connsiteX5" fmla="*/ 0 w 9473938"/>
                <a:gd name="connsiteY5" fmla="*/ 4303337 h 4303337"/>
                <a:gd name="connsiteX6" fmla="*/ 0 w 9473938"/>
                <a:gd name="connsiteY6" fmla="*/ 2479250 h 4303337"/>
                <a:gd name="connsiteX0" fmla="*/ 0 w 9473938"/>
                <a:gd name="connsiteY0" fmla="*/ 2479250 h 4303337"/>
                <a:gd name="connsiteX1" fmla="*/ 5561814 w 9473938"/>
                <a:gd name="connsiteY1" fmla="*/ 2255057 h 4303337"/>
                <a:gd name="connsiteX2" fmla="*/ 8653806 w 9473938"/>
                <a:gd name="connsiteY2" fmla="*/ 0 h 4303337"/>
                <a:gd name="connsiteX3" fmla="*/ 9473938 w 9473938"/>
                <a:gd name="connsiteY3" fmla="*/ 1758100 h 4303337"/>
                <a:gd name="connsiteX4" fmla="*/ 5948313 w 9473938"/>
                <a:gd name="connsiteY4" fmla="*/ 4272393 h 4303337"/>
                <a:gd name="connsiteX5" fmla="*/ 0 w 9473938"/>
                <a:gd name="connsiteY5" fmla="*/ 4303337 h 4303337"/>
                <a:gd name="connsiteX6" fmla="*/ 0 w 9473938"/>
                <a:gd name="connsiteY6" fmla="*/ 2479250 h 4303337"/>
                <a:gd name="connsiteX0" fmla="*/ 0 w 9511645"/>
                <a:gd name="connsiteY0" fmla="*/ 2677212 h 4303337"/>
                <a:gd name="connsiteX1" fmla="*/ 5599521 w 9511645"/>
                <a:gd name="connsiteY1" fmla="*/ 2255057 h 4303337"/>
                <a:gd name="connsiteX2" fmla="*/ 8691513 w 9511645"/>
                <a:gd name="connsiteY2" fmla="*/ 0 h 4303337"/>
                <a:gd name="connsiteX3" fmla="*/ 9511645 w 9511645"/>
                <a:gd name="connsiteY3" fmla="*/ 1758100 h 4303337"/>
                <a:gd name="connsiteX4" fmla="*/ 5986020 w 9511645"/>
                <a:gd name="connsiteY4" fmla="*/ 4272393 h 4303337"/>
                <a:gd name="connsiteX5" fmla="*/ 37707 w 9511645"/>
                <a:gd name="connsiteY5" fmla="*/ 4303337 h 4303337"/>
                <a:gd name="connsiteX6" fmla="*/ 0 w 9511645"/>
                <a:gd name="connsiteY6" fmla="*/ 2677212 h 4303337"/>
                <a:gd name="connsiteX0" fmla="*/ 0 w 9511645"/>
                <a:gd name="connsiteY0" fmla="*/ 2677212 h 4303337"/>
                <a:gd name="connsiteX1" fmla="*/ 5599521 w 9511645"/>
                <a:gd name="connsiteY1" fmla="*/ 2255057 h 4303337"/>
                <a:gd name="connsiteX2" fmla="*/ 8691513 w 9511645"/>
                <a:gd name="connsiteY2" fmla="*/ 0 h 4303337"/>
                <a:gd name="connsiteX3" fmla="*/ 9511645 w 9511645"/>
                <a:gd name="connsiteY3" fmla="*/ 1758100 h 4303337"/>
                <a:gd name="connsiteX4" fmla="*/ 5986020 w 9511645"/>
                <a:gd name="connsiteY4" fmla="*/ 4272393 h 4303337"/>
                <a:gd name="connsiteX5" fmla="*/ 37707 w 9511645"/>
                <a:gd name="connsiteY5" fmla="*/ 4303337 h 4303337"/>
                <a:gd name="connsiteX6" fmla="*/ 0 w 9511645"/>
                <a:gd name="connsiteY6" fmla="*/ 2677212 h 4303337"/>
                <a:gd name="connsiteX0" fmla="*/ 0 w 9511645"/>
                <a:gd name="connsiteY0" fmla="*/ 2630078 h 4256203"/>
                <a:gd name="connsiteX1" fmla="*/ 5599521 w 9511645"/>
                <a:gd name="connsiteY1" fmla="*/ 2207923 h 4256203"/>
                <a:gd name="connsiteX2" fmla="*/ 8531257 w 9511645"/>
                <a:gd name="connsiteY2" fmla="*/ 0 h 4256203"/>
                <a:gd name="connsiteX3" fmla="*/ 9511645 w 9511645"/>
                <a:gd name="connsiteY3" fmla="*/ 1710966 h 4256203"/>
                <a:gd name="connsiteX4" fmla="*/ 5986020 w 9511645"/>
                <a:gd name="connsiteY4" fmla="*/ 4225259 h 4256203"/>
                <a:gd name="connsiteX5" fmla="*/ 37707 w 9511645"/>
                <a:gd name="connsiteY5" fmla="*/ 4256203 h 4256203"/>
                <a:gd name="connsiteX6" fmla="*/ 0 w 9511645"/>
                <a:gd name="connsiteY6" fmla="*/ 2630078 h 4256203"/>
                <a:gd name="connsiteX0" fmla="*/ 0 w 9511645"/>
                <a:gd name="connsiteY0" fmla="*/ 2630078 h 4256203"/>
                <a:gd name="connsiteX1" fmla="*/ 5599521 w 9511645"/>
                <a:gd name="connsiteY1" fmla="*/ 2207923 h 4256203"/>
                <a:gd name="connsiteX2" fmla="*/ 8531257 w 9511645"/>
                <a:gd name="connsiteY2" fmla="*/ 0 h 4256203"/>
                <a:gd name="connsiteX3" fmla="*/ 9511645 w 9511645"/>
                <a:gd name="connsiteY3" fmla="*/ 1710966 h 4256203"/>
                <a:gd name="connsiteX4" fmla="*/ 5986020 w 9511645"/>
                <a:gd name="connsiteY4" fmla="*/ 4225259 h 4256203"/>
                <a:gd name="connsiteX5" fmla="*/ 37707 w 9511645"/>
                <a:gd name="connsiteY5" fmla="*/ 4256203 h 4256203"/>
                <a:gd name="connsiteX6" fmla="*/ 0 w 9511645"/>
                <a:gd name="connsiteY6" fmla="*/ 2630078 h 4256203"/>
                <a:gd name="connsiteX0" fmla="*/ 0 w 9653047"/>
                <a:gd name="connsiteY0" fmla="*/ 2630078 h 4409258"/>
                <a:gd name="connsiteX1" fmla="*/ 5599521 w 9653047"/>
                <a:gd name="connsiteY1" fmla="*/ 2207923 h 4409258"/>
                <a:gd name="connsiteX2" fmla="*/ 8531257 w 9653047"/>
                <a:gd name="connsiteY2" fmla="*/ 0 h 4409258"/>
                <a:gd name="connsiteX3" fmla="*/ 9653047 w 9653047"/>
                <a:gd name="connsiteY3" fmla="*/ 1852368 h 4409258"/>
                <a:gd name="connsiteX4" fmla="*/ 5986020 w 9653047"/>
                <a:gd name="connsiteY4" fmla="*/ 4225259 h 4409258"/>
                <a:gd name="connsiteX5" fmla="*/ 37707 w 9653047"/>
                <a:gd name="connsiteY5" fmla="*/ 4256203 h 4409258"/>
                <a:gd name="connsiteX6" fmla="*/ 0 w 9653047"/>
                <a:gd name="connsiteY6" fmla="*/ 2630078 h 4409258"/>
                <a:gd name="connsiteX0" fmla="*/ 0 w 9653047"/>
                <a:gd name="connsiteY0" fmla="*/ 2630078 h 4503979"/>
                <a:gd name="connsiteX1" fmla="*/ 5599521 w 9653047"/>
                <a:gd name="connsiteY1" fmla="*/ 2207923 h 4503979"/>
                <a:gd name="connsiteX2" fmla="*/ 8531257 w 9653047"/>
                <a:gd name="connsiteY2" fmla="*/ 0 h 4503979"/>
                <a:gd name="connsiteX3" fmla="*/ 9653047 w 9653047"/>
                <a:gd name="connsiteY3" fmla="*/ 1852368 h 4503979"/>
                <a:gd name="connsiteX4" fmla="*/ 5986020 w 9653047"/>
                <a:gd name="connsiteY4" fmla="*/ 4225259 h 4503979"/>
                <a:gd name="connsiteX5" fmla="*/ 28280 w 9653047"/>
                <a:gd name="connsiteY5" fmla="*/ 4463593 h 4503979"/>
                <a:gd name="connsiteX6" fmla="*/ 0 w 9653047"/>
                <a:gd name="connsiteY6" fmla="*/ 2630078 h 4503979"/>
                <a:gd name="connsiteX0" fmla="*/ 0 w 9653047"/>
                <a:gd name="connsiteY0" fmla="*/ 2497173 h 4371074"/>
                <a:gd name="connsiteX1" fmla="*/ 5599521 w 9653047"/>
                <a:gd name="connsiteY1" fmla="*/ 2075018 h 4371074"/>
                <a:gd name="connsiteX2" fmla="*/ 8587818 w 9653047"/>
                <a:gd name="connsiteY2" fmla="*/ 0 h 4371074"/>
                <a:gd name="connsiteX3" fmla="*/ 9653047 w 9653047"/>
                <a:gd name="connsiteY3" fmla="*/ 1719463 h 4371074"/>
                <a:gd name="connsiteX4" fmla="*/ 5986020 w 9653047"/>
                <a:gd name="connsiteY4" fmla="*/ 4092354 h 4371074"/>
                <a:gd name="connsiteX5" fmla="*/ 28280 w 9653047"/>
                <a:gd name="connsiteY5" fmla="*/ 4330688 h 4371074"/>
                <a:gd name="connsiteX6" fmla="*/ 0 w 9653047"/>
                <a:gd name="connsiteY6" fmla="*/ 2497173 h 4371074"/>
                <a:gd name="connsiteX0" fmla="*/ 0 w 9653047"/>
                <a:gd name="connsiteY0" fmla="*/ 2333597 h 4207498"/>
                <a:gd name="connsiteX1" fmla="*/ 5599521 w 9653047"/>
                <a:gd name="connsiteY1" fmla="*/ 1911442 h 4207498"/>
                <a:gd name="connsiteX2" fmla="*/ 8682086 w 9653047"/>
                <a:gd name="connsiteY2" fmla="*/ 0 h 4207498"/>
                <a:gd name="connsiteX3" fmla="*/ 9653047 w 9653047"/>
                <a:gd name="connsiteY3" fmla="*/ 1555887 h 4207498"/>
                <a:gd name="connsiteX4" fmla="*/ 5986020 w 9653047"/>
                <a:gd name="connsiteY4" fmla="*/ 3928778 h 4207498"/>
                <a:gd name="connsiteX5" fmla="*/ 28280 w 9653047"/>
                <a:gd name="connsiteY5" fmla="*/ 4167112 h 4207498"/>
                <a:gd name="connsiteX6" fmla="*/ 0 w 9653047"/>
                <a:gd name="connsiteY6" fmla="*/ 2333597 h 420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53047" h="4207498">
                  <a:moveTo>
                    <a:pt x="0" y="2333597"/>
                  </a:moveTo>
                  <a:cubicBezTo>
                    <a:pt x="926969" y="1992217"/>
                    <a:pt x="4152507" y="2300375"/>
                    <a:pt x="5599521" y="1911442"/>
                  </a:cubicBezTo>
                  <a:cubicBezTo>
                    <a:pt x="7046535" y="1522509"/>
                    <a:pt x="7821105" y="883662"/>
                    <a:pt x="8682086" y="0"/>
                  </a:cubicBezTo>
                  <a:lnTo>
                    <a:pt x="9653047" y="1555887"/>
                  </a:lnTo>
                  <a:cubicBezTo>
                    <a:pt x="9202132" y="2267953"/>
                    <a:pt x="7590148" y="3493574"/>
                    <a:pt x="5986020" y="3928778"/>
                  </a:cubicBezTo>
                  <a:cubicBezTo>
                    <a:pt x="4381892" y="4363982"/>
                    <a:pt x="2011051" y="4156797"/>
                    <a:pt x="28280" y="4167112"/>
                  </a:cubicBezTo>
                  <a:lnTo>
                    <a:pt x="0" y="23335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5" name="Triángulo 64">
              <a:extLst>
                <a:ext uri="{FF2B5EF4-FFF2-40B4-BE49-F238E27FC236}">
                  <a16:creationId xmlns:a16="http://schemas.microsoft.com/office/drawing/2014/main" id="{DB8DDD14-2B6E-EA13-2C11-A7D6FBD81240}"/>
                </a:ext>
              </a:extLst>
            </p:cNvPr>
            <p:cNvSpPr/>
            <p:nvPr/>
          </p:nvSpPr>
          <p:spPr>
            <a:xfrm rot="3442295">
              <a:off x="8286869" y="2702135"/>
              <a:ext cx="2867987" cy="1416536"/>
            </a:xfrm>
            <a:prstGeom prst="triangle">
              <a:avLst>
                <a:gd name="adj" fmla="val 444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25DE2F1-9B0A-2A13-F65D-FE4AFE617FFE}"/>
              </a:ext>
            </a:extLst>
          </p:cNvPr>
          <p:cNvGrpSpPr/>
          <p:nvPr/>
        </p:nvGrpSpPr>
        <p:grpSpPr>
          <a:xfrm>
            <a:off x="0" y="5032"/>
            <a:ext cx="1749249" cy="6290589"/>
            <a:chOff x="1022350" y="-1054995"/>
            <a:chExt cx="1749249" cy="6290589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20C7B82A-BD03-389A-777E-E29D2933B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1866" y="-1054995"/>
              <a:ext cx="0" cy="4197088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8BA06AC0-5DCF-1FED-790B-3419C56C2971}"/>
                </a:ext>
              </a:extLst>
            </p:cNvPr>
            <p:cNvSpPr/>
            <p:nvPr/>
          </p:nvSpPr>
          <p:spPr>
            <a:xfrm>
              <a:off x="1022350" y="2124750"/>
              <a:ext cx="1536700" cy="15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543D6361-41ED-FCEC-4A02-E2F7CCABE56A}"/>
                </a:ext>
              </a:extLst>
            </p:cNvPr>
            <p:cNvSpPr/>
            <p:nvPr/>
          </p:nvSpPr>
          <p:spPr>
            <a:xfrm>
              <a:off x="1168400" y="22581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DAB1D62-A73B-F6E5-804D-20D068DE0B3B}"/>
                </a:ext>
              </a:extLst>
            </p:cNvPr>
            <p:cNvSpPr txBox="1"/>
            <p:nvPr/>
          </p:nvSpPr>
          <p:spPr>
            <a:xfrm>
              <a:off x="1043515" y="2784859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60-80s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6BB80398-3B3F-704E-CDBB-401E6BBECA92}"/>
                </a:ext>
              </a:extLst>
            </p:cNvPr>
            <p:cNvSpPr txBox="1"/>
            <p:nvPr/>
          </p:nvSpPr>
          <p:spPr>
            <a:xfrm>
              <a:off x="1234898" y="4496930"/>
              <a:ext cx="15367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s-ES_tradnl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Movimiento antiguerra de Vietnam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EFCD969-DB39-5522-3FBD-DFE66134ECE6}"/>
              </a:ext>
            </a:extLst>
          </p:cNvPr>
          <p:cNvGrpSpPr/>
          <p:nvPr/>
        </p:nvGrpSpPr>
        <p:grpSpPr>
          <a:xfrm>
            <a:off x="1603199" y="0"/>
            <a:ext cx="1536701" cy="6295621"/>
            <a:chOff x="3680884" y="-1060027"/>
            <a:chExt cx="1536701" cy="6295621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54FE281A-C0CF-AE36-DA92-4FFA23B3C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9234" y="-1060027"/>
              <a:ext cx="0" cy="4202120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E1447BB-71DA-2798-5C0A-B3A6FF6AE634}"/>
                </a:ext>
              </a:extLst>
            </p:cNvPr>
            <p:cNvSpPr/>
            <p:nvPr/>
          </p:nvSpPr>
          <p:spPr>
            <a:xfrm>
              <a:off x="3680884" y="2124750"/>
              <a:ext cx="1536700" cy="15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4FE755FA-AE37-C5A8-D761-0B8D78718ADD}"/>
                </a:ext>
              </a:extLst>
            </p:cNvPr>
            <p:cNvSpPr/>
            <p:nvPr/>
          </p:nvSpPr>
          <p:spPr>
            <a:xfrm>
              <a:off x="3826934" y="22581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0032FB6-C680-DE97-3936-964BE401DF07}"/>
                </a:ext>
              </a:extLst>
            </p:cNvPr>
            <p:cNvSpPr txBox="1"/>
            <p:nvPr/>
          </p:nvSpPr>
          <p:spPr>
            <a:xfrm>
              <a:off x="3680884" y="2784859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80s-2000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0CEF0DA1-C81D-5DFE-481E-F09D153BD44B}"/>
                </a:ext>
              </a:extLst>
            </p:cNvPr>
            <p:cNvSpPr txBox="1"/>
            <p:nvPr/>
          </p:nvSpPr>
          <p:spPr>
            <a:xfrm>
              <a:off x="3960781" y="4496930"/>
              <a:ext cx="12154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285750" indent="-285750" algn="ctr">
                <a:buClr>
                  <a:schemeClr val="bg1"/>
                </a:buClr>
                <a:buFont typeface="Courier New" panose="02070309020205020404" pitchFamily="49" charset="0"/>
                <a:buChar char="o"/>
                <a:defRPr sz="1200" b="1">
                  <a:solidFill>
                    <a:schemeClr val="bg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defRPr>
              </a:lvl1pPr>
            </a:lstStyle>
            <a:p>
              <a:pPr marL="0" indent="0" algn="l">
                <a:buNone/>
              </a:pPr>
              <a:r>
                <a:rPr lang="es-ES_tradnl" sz="14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Escándalo de Nike en Paquistán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A2C750B-A666-D938-B44E-27FBA8FECAAF}"/>
              </a:ext>
            </a:extLst>
          </p:cNvPr>
          <p:cNvGrpSpPr/>
          <p:nvPr/>
        </p:nvGrpSpPr>
        <p:grpSpPr>
          <a:xfrm>
            <a:off x="3297074" y="5032"/>
            <a:ext cx="1663368" cy="6290589"/>
            <a:chOff x="6488641" y="-1338241"/>
            <a:chExt cx="1663368" cy="6290589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0A061AA7-524D-E461-A338-8F79958C4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4691" y="-1338241"/>
              <a:ext cx="626534" cy="4150134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40C1C0B-EBC1-0F26-6AD3-38C2F3C38075}"/>
                </a:ext>
              </a:extLst>
            </p:cNvPr>
            <p:cNvSpPr/>
            <p:nvPr/>
          </p:nvSpPr>
          <p:spPr>
            <a:xfrm>
              <a:off x="6488641" y="1794550"/>
              <a:ext cx="1536700" cy="15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791FC07A-A023-693B-CCC9-35F7F4BD7ACF}"/>
                </a:ext>
              </a:extLst>
            </p:cNvPr>
            <p:cNvSpPr/>
            <p:nvPr/>
          </p:nvSpPr>
          <p:spPr>
            <a:xfrm>
              <a:off x="6634691" y="19279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E96D0D35-738D-8F8D-B90C-74E5CB59B7A6}"/>
                </a:ext>
              </a:extLst>
            </p:cNvPr>
            <p:cNvSpPr txBox="1"/>
            <p:nvPr/>
          </p:nvSpPr>
          <p:spPr>
            <a:xfrm>
              <a:off x="6501340" y="2416903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2000-2010s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E670A716-7A06-F67B-77A7-036480B9AA76}"/>
                </a:ext>
              </a:extLst>
            </p:cNvPr>
            <p:cNvSpPr txBox="1"/>
            <p:nvPr/>
          </p:nvSpPr>
          <p:spPr>
            <a:xfrm>
              <a:off x="6615308" y="4213684"/>
              <a:ext cx="15367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indent="0">
                <a:buClr>
                  <a:schemeClr val="bg1"/>
                </a:buClr>
                <a:buFont typeface="Courier New" panose="02070309020205020404" pitchFamily="49" charset="0"/>
                <a:buNone/>
                <a:defRPr sz="1400" b="1">
                  <a:solidFill>
                    <a:schemeClr val="bg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defRPr>
              </a:lvl1pPr>
            </a:lstStyle>
            <a:p>
              <a:r>
                <a:rPr lang="es-ES_tradnl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Objetivos del Milenio</a:t>
              </a:r>
            </a:p>
            <a:p>
              <a:r>
                <a:rPr lang="es-ES_tradnl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UNPRI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E996FAF5-C6ED-88EC-7E7C-B47F2EAB6A36}"/>
              </a:ext>
            </a:extLst>
          </p:cNvPr>
          <p:cNvGrpSpPr/>
          <p:nvPr/>
        </p:nvGrpSpPr>
        <p:grpSpPr>
          <a:xfrm>
            <a:off x="4475616" y="5032"/>
            <a:ext cx="3603560" cy="5904949"/>
            <a:chOff x="9389091" y="-1303534"/>
            <a:chExt cx="3603560" cy="5904949"/>
          </a:xfrm>
        </p:grpSpPr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13B9A8BC-4332-C060-B68F-8515B9CA38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89091" y="-1303534"/>
              <a:ext cx="1304309" cy="3393305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5DABF52-C507-025D-DA9B-2F83854AED8D}"/>
                </a:ext>
              </a:extLst>
            </p:cNvPr>
            <p:cNvSpPr/>
            <p:nvPr/>
          </p:nvSpPr>
          <p:spPr>
            <a:xfrm>
              <a:off x="9874250" y="1275193"/>
              <a:ext cx="1536700" cy="15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97893226-059F-2854-DEB2-6B9D67B6F471}"/>
                </a:ext>
              </a:extLst>
            </p:cNvPr>
            <p:cNvSpPr/>
            <p:nvPr/>
          </p:nvSpPr>
          <p:spPr>
            <a:xfrm>
              <a:off x="10020300" y="1408543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0BA72F1A-0AF8-0A04-9B1D-B570062A2E4F}"/>
                </a:ext>
              </a:extLst>
            </p:cNvPr>
            <p:cNvSpPr txBox="1"/>
            <p:nvPr/>
          </p:nvSpPr>
          <p:spPr>
            <a:xfrm>
              <a:off x="9886949" y="1915344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2010-2020s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C1A10ED4-0310-9843-9BD9-594EA9F6B9B1}"/>
                </a:ext>
              </a:extLst>
            </p:cNvPr>
            <p:cNvSpPr txBox="1"/>
            <p:nvPr/>
          </p:nvSpPr>
          <p:spPr>
            <a:xfrm>
              <a:off x="9932790" y="4078195"/>
              <a:ext cx="1536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indent="0">
                <a:buClr>
                  <a:schemeClr val="bg1"/>
                </a:buClr>
                <a:buFont typeface="Courier New" panose="02070309020205020404" pitchFamily="49" charset="0"/>
                <a:buNone/>
                <a:defRPr sz="1400" b="1">
                  <a:solidFill>
                    <a:schemeClr val="bg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defRPr>
              </a:lvl1pPr>
            </a:lstStyle>
            <a:p>
              <a:r>
                <a:rPr lang="es-ES_tradnl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Dieselgate</a:t>
              </a:r>
              <a:r>
                <a:rPr lang="es-ES_tradnl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Volkswagen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3FAC1CC4-2E4E-5DF9-F4B3-8811973E34B0}"/>
                </a:ext>
              </a:extLst>
            </p:cNvPr>
            <p:cNvSpPr txBox="1"/>
            <p:nvPr/>
          </p:nvSpPr>
          <p:spPr>
            <a:xfrm>
              <a:off x="11455950" y="3319395"/>
              <a:ext cx="15367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indent="0">
                <a:buClr>
                  <a:schemeClr val="bg1"/>
                </a:buClr>
                <a:buFont typeface="Courier New" panose="02070309020205020404" pitchFamily="49" charset="0"/>
                <a:buNone/>
                <a:defRPr sz="1400" b="1">
                  <a:solidFill>
                    <a:schemeClr val="bg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defRPr>
              </a:lvl1pPr>
            </a:lstStyle>
            <a:p>
              <a:r>
                <a:rPr lang="es-ES_tradnl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Agenda 2030 y Objetivos de Desarrollo Sostenible</a:t>
              </a: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99DB13EF-7A6D-4976-9317-C925EDD25B5F}"/>
              </a:ext>
            </a:extLst>
          </p:cNvPr>
          <p:cNvGrpSpPr/>
          <p:nvPr/>
        </p:nvGrpSpPr>
        <p:grpSpPr>
          <a:xfrm>
            <a:off x="5564039" y="0"/>
            <a:ext cx="4293244" cy="4470759"/>
            <a:chOff x="5564039" y="0"/>
            <a:chExt cx="4293244" cy="4470759"/>
          </a:xfrm>
        </p:grpSpPr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F91BC40F-B4D7-E556-F35A-0BF80AFF8660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5564039" y="0"/>
              <a:ext cx="1672315" cy="2246887"/>
            </a:xfrm>
            <a:prstGeom prst="line">
              <a:avLst/>
            </a:prstGeom>
            <a:ln w="158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04534980-E399-9DB0-1448-17EB7948BA8E}"/>
                </a:ext>
              </a:extLst>
            </p:cNvPr>
            <p:cNvSpPr/>
            <p:nvPr/>
          </p:nvSpPr>
          <p:spPr>
            <a:xfrm>
              <a:off x="6455304" y="1606736"/>
              <a:ext cx="1536700" cy="1536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E7A7C251-0EF9-37C8-33BD-40941EE5FE39}"/>
                </a:ext>
              </a:extLst>
            </p:cNvPr>
            <p:cNvSpPr/>
            <p:nvPr/>
          </p:nvSpPr>
          <p:spPr>
            <a:xfrm>
              <a:off x="6601354" y="1740086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D56CF51C-270A-6263-7D73-4006B55CD2A2}"/>
                </a:ext>
              </a:extLst>
            </p:cNvPr>
            <p:cNvSpPr txBox="1"/>
            <p:nvPr/>
          </p:nvSpPr>
          <p:spPr>
            <a:xfrm>
              <a:off x="6468003" y="2246887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2020-2022</a:t>
              </a: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ABE12B7C-2391-41D8-EA8F-AAF1237E6E11}"/>
                </a:ext>
              </a:extLst>
            </p:cNvPr>
            <p:cNvSpPr txBox="1"/>
            <p:nvPr/>
          </p:nvSpPr>
          <p:spPr>
            <a:xfrm>
              <a:off x="7513267" y="4162982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COVID-19</a:t>
              </a:r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8C6D4B2A-08B2-BB0B-AD81-39CD905CC8F5}"/>
                </a:ext>
              </a:extLst>
            </p:cNvPr>
            <p:cNvSpPr txBox="1"/>
            <p:nvPr/>
          </p:nvSpPr>
          <p:spPr>
            <a:xfrm>
              <a:off x="8320582" y="3482560"/>
              <a:ext cx="1536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Pacto Verde Europeo</a:t>
              </a:r>
            </a:p>
          </p:txBody>
        </p:sp>
      </p:grpSp>
      <p:sp>
        <p:nvSpPr>
          <p:cNvPr id="76" name="CuadroTexto 75">
            <a:extLst>
              <a:ext uri="{FF2B5EF4-FFF2-40B4-BE49-F238E27FC236}">
                <a16:creationId xmlns:a16="http://schemas.microsoft.com/office/drawing/2014/main" id="{F623E176-1E21-796B-F615-E122CEFC5EA9}"/>
              </a:ext>
            </a:extLst>
          </p:cNvPr>
          <p:cNvSpPr txBox="1"/>
          <p:nvPr/>
        </p:nvSpPr>
        <p:spPr>
          <a:xfrm>
            <a:off x="308730" y="605431"/>
            <a:ext cx="412707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¿Cómo ha evolucionado la ESG?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884B814-B316-15A5-E0A8-AFBD260EF2D5}"/>
              </a:ext>
            </a:extLst>
          </p:cNvPr>
          <p:cNvGrpSpPr/>
          <p:nvPr/>
        </p:nvGrpSpPr>
        <p:grpSpPr>
          <a:xfrm>
            <a:off x="7006961" y="474"/>
            <a:ext cx="5110035" cy="3759702"/>
            <a:chOff x="7006961" y="474"/>
            <a:chExt cx="5110035" cy="3759702"/>
          </a:xfrm>
        </p:grpSpPr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1D1DF8AA-3432-FDC5-B3C8-353DE09D075E}"/>
                </a:ext>
              </a:extLst>
            </p:cNvPr>
            <p:cNvGrpSpPr/>
            <p:nvPr/>
          </p:nvGrpSpPr>
          <p:grpSpPr>
            <a:xfrm>
              <a:off x="7006961" y="474"/>
              <a:ext cx="2033689" cy="1696653"/>
              <a:chOff x="7006961" y="474"/>
              <a:chExt cx="2033689" cy="1696653"/>
            </a:xfrm>
          </p:grpSpPr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D3025E73-7A79-88B9-6A42-FFD40E9986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06961" y="474"/>
                <a:ext cx="1295160" cy="953992"/>
              </a:xfrm>
              <a:prstGeom prst="line">
                <a:avLst/>
              </a:prstGeom>
              <a:ln w="158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F1D44185-38F7-9C5F-C042-248C53309BD1}"/>
                  </a:ext>
                </a:extLst>
              </p:cNvPr>
              <p:cNvSpPr/>
              <p:nvPr/>
            </p:nvSpPr>
            <p:spPr>
              <a:xfrm>
                <a:off x="7503949" y="160427"/>
                <a:ext cx="1536700" cy="15367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9B82D1CA-8FAD-E1E5-F9F4-464B5BF0F123}"/>
                  </a:ext>
                </a:extLst>
              </p:cNvPr>
              <p:cNvSpPr/>
              <p:nvPr/>
            </p:nvSpPr>
            <p:spPr>
              <a:xfrm>
                <a:off x="7637299" y="293777"/>
                <a:ext cx="1270000" cy="1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1C69D43-8EC5-2EA7-8B62-D6182A514825}"/>
                  </a:ext>
                </a:extLst>
              </p:cNvPr>
              <p:cNvSpPr txBox="1"/>
              <p:nvPr/>
            </p:nvSpPr>
            <p:spPr>
              <a:xfrm>
                <a:off x="7503949" y="800578"/>
                <a:ext cx="15367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b="1" dirty="0">
                    <a:solidFill>
                      <a:schemeClr val="bg1">
                        <a:lumMod val="50000"/>
                      </a:schemeClr>
                    </a:solidFill>
                    <a:latin typeface="Montserrat" pitchFamily="2" charset="77"/>
                    <a:cs typeface="Segoe UI Semibold" panose="020B0502040204020203" pitchFamily="34" charset="0"/>
                  </a:rPr>
                  <a:t>Hoy</a:t>
                </a:r>
              </a:p>
            </p:txBody>
          </p:sp>
        </p:grpSp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id="{DE7D5C6F-4F4D-4927-6B86-D31CED1AA0FC}"/>
                </a:ext>
              </a:extLst>
            </p:cNvPr>
            <p:cNvGrpSpPr/>
            <p:nvPr/>
          </p:nvGrpSpPr>
          <p:grpSpPr>
            <a:xfrm>
              <a:off x="8894277" y="1386378"/>
              <a:ext cx="3222719" cy="2373798"/>
              <a:chOff x="8894277" y="1386378"/>
              <a:chExt cx="3222719" cy="2373798"/>
            </a:xfrm>
          </p:grpSpPr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D6404998-D44B-04C8-AAD1-F93D47127D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94277" y="1386378"/>
                <a:ext cx="3222719" cy="2373798"/>
              </a:xfrm>
              <a:prstGeom prst="line">
                <a:avLst/>
              </a:prstGeom>
              <a:ln w="22225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Elipse 111">
                <a:extLst>
                  <a:ext uri="{FF2B5EF4-FFF2-40B4-BE49-F238E27FC236}">
                    <a16:creationId xmlns:a16="http://schemas.microsoft.com/office/drawing/2014/main" id="{95AB7CAC-BF92-FAE8-D4CC-489FC6411D75}"/>
                  </a:ext>
                </a:extLst>
              </p:cNvPr>
              <p:cNvSpPr/>
              <p:nvPr/>
            </p:nvSpPr>
            <p:spPr>
              <a:xfrm>
                <a:off x="10193000" y="2277085"/>
                <a:ext cx="651090" cy="651090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14" name="CuadroTexto 113">
                <a:extLst>
                  <a:ext uri="{FF2B5EF4-FFF2-40B4-BE49-F238E27FC236}">
                    <a16:creationId xmlns:a16="http://schemas.microsoft.com/office/drawing/2014/main" id="{2351935B-6DA5-64BC-1781-A3EE7980AA0D}"/>
                  </a:ext>
                </a:extLst>
              </p:cNvPr>
              <p:cNvSpPr txBox="1"/>
              <p:nvPr/>
            </p:nvSpPr>
            <p:spPr>
              <a:xfrm>
                <a:off x="10245139" y="2248687"/>
                <a:ext cx="5596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4000" b="1" dirty="0">
                    <a:solidFill>
                      <a:schemeClr val="tx2"/>
                    </a:solidFill>
                    <a:latin typeface="Montserrat" pitchFamily="2" charset="77"/>
                    <a:cs typeface="Segoe UI Semibold" panose="020B0502040204020203" pitchFamily="34" charset="0"/>
                  </a:rPr>
                  <a:t>?</a:t>
                </a:r>
              </a:p>
            </p:txBody>
          </p:sp>
        </p:grp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43CC93F-F366-0A46-19C2-305F5A76FF68}"/>
              </a:ext>
            </a:extLst>
          </p:cNvPr>
          <p:cNvGrpSpPr/>
          <p:nvPr/>
        </p:nvGrpSpPr>
        <p:grpSpPr>
          <a:xfrm>
            <a:off x="9040648" y="-932"/>
            <a:ext cx="3156285" cy="469988"/>
            <a:chOff x="9040648" y="-932"/>
            <a:chExt cx="3156285" cy="46998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E4404DA-9F83-31C6-622A-E76A3C21DE6E}"/>
                </a:ext>
              </a:extLst>
            </p:cNvPr>
            <p:cNvSpPr/>
            <p:nvPr/>
          </p:nvSpPr>
          <p:spPr>
            <a:xfrm>
              <a:off x="9040648" y="-932"/>
              <a:ext cx="3156285" cy="469988"/>
            </a:xfrm>
            <a:prstGeom prst="rect">
              <a:avLst/>
            </a:prstGeom>
            <a:gradFill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96000">
                  <a:schemeClr val="tx2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A96DD35-E282-6CE6-3EEB-17312AD58467}"/>
                </a:ext>
              </a:extLst>
            </p:cNvPr>
            <p:cNvSpPr txBox="1"/>
            <p:nvPr/>
          </p:nvSpPr>
          <p:spPr>
            <a:xfrm>
              <a:off x="9417136" y="87031"/>
              <a:ext cx="22802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POLITIZACIÓN DE LA ESG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3823D02-C868-85CF-47E2-8E0797233571}"/>
              </a:ext>
            </a:extLst>
          </p:cNvPr>
          <p:cNvGrpSpPr/>
          <p:nvPr/>
        </p:nvGrpSpPr>
        <p:grpSpPr>
          <a:xfrm>
            <a:off x="8928375" y="511366"/>
            <a:ext cx="3280308" cy="523107"/>
            <a:chOff x="8928375" y="511366"/>
            <a:chExt cx="3280308" cy="523107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3DAEE6C-C5EF-9E99-D729-CE534A45C0BC}"/>
                </a:ext>
              </a:extLst>
            </p:cNvPr>
            <p:cNvSpPr/>
            <p:nvPr/>
          </p:nvSpPr>
          <p:spPr>
            <a:xfrm>
              <a:off x="9042400" y="511366"/>
              <a:ext cx="3166283" cy="52310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BFC438E-9C74-9754-654D-EC09B0D46954}"/>
                </a:ext>
              </a:extLst>
            </p:cNvPr>
            <p:cNvSpPr txBox="1"/>
            <p:nvPr/>
          </p:nvSpPr>
          <p:spPr>
            <a:xfrm>
              <a:off x="8928375" y="624418"/>
              <a:ext cx="32577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DEBILIDADES INTERNAS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5329432-FAB0-319C-F9D1-F60D9CFB28E6}"/>
              </a:ext>
            </a:extLst>
          </p:cNvPr>
          <p:cNvGrpSpPr/>
          <p:nvPr/>
        </p:nvGrpSpPr>
        <p:grpSpPr>
          <a:xfrm>
            <a:off x="9061724" y="1088669"/>
            <a:ext cx="3130276" cy="538439"/>
            <a:chOff x="9061724" y="1088669"/>
            <a:chExt cx="3130276" cy="53843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C374489-0B0D-C2C3-5462-19433E028C78}"/>
                </a:ext>
              </a:extLst>
            </p:cNvPr>
            <p:cNvSpPr/>
            <p:nvPr/>
          </p:nvSpPr>
          <p:spPr>
            <a:xfrm>
              <a:off x="9061724" y="1088669"/>
              <a:ext cx="3130276" cy="538439"/>
            </a:xfrm>
            <a:prstGeom prst="rect">
              <a:avLst/>
            </a:prstGeom>
            <a:gradFill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accent6">
                    <a:lumMod val="30000"/>
                    <a:lumOff val="70000"/>
                    <a:alpha val="45791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91A6C9F-4860-A2FD-372A-AE7EDF0D7886}"/>
                </a:ext>
              </a:extLst>
            </p:cNvPr>
            <p:cNvSpPr txBox="1"/>
            <p:nvPr/>
          </p:nvSpPr>
          <p:spPr>
            <a:xfrm>
              <a:off x="9328098" y="1204000"/>
              <a:ext cx="2458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OBLIGACIÓN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21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">
            <a:extLst>
              <a:ext uri="{FF2B5EF4-FFF2-40B4-BE49-F238E27FC236}">
                <a16:creationId xmlns:a16="http://schemas.microsoft.com/office/drawing/2014/main" id="{81832C98-0FE5-01F4-FD71-D464A02F2C08}"/>
              </a:ext>
            </a:extLst>
          </p:cNvPr>
          <p:cNvSpPr txBox="1"/>
          <p:nvPr/>
        </p:nvSpPr>
        <p:spPr>
          <a:xfrm>
            <a:off x="338837" y="454287"/>
            <a:ext cx="2657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>
                <a:latin typeface="INDUSTRIAL 736 BT" panose="02070506070706020304" pitchFamily="18" charset="0"/>
              </a:defRPr>
            </a:lvl1pPr>
          </a:lstStyle>
          <a:p>
            <a:pPr algn="l"/>
            <a:r>
              <a:rPr lang="es-ES" dirty="0"/>
              <a:t>Si hablamos de ESG hoy...</a:t>
            </a:r>
          </a:p>
        </p:txBody>
      </p:sp>
      <p:cxnSp>
        <p:nvCxnSpPr>
          <p:cNvPr id="7" name="Conector recto 7">
            <a:extLst>
              <a:ext uri="{FF2B5EF4-FFF2-40B4-BE49-F238E27FC236}">
                <a16:creationId xmlns:a16="http://schemas.microsoft.com/office/drawing/2014/main" id="{1EC249FD-F409-E8B3-7755-A9EF6A210FBA}"/>
              </a:ext>
            </a:extLst>
          </p:cNvPr>
          <p:cNvCxnSpPr/>
          <p:nvPr/>
        </p:nvCxnSpPr>
        <p:spPr>
          <a:xfrm>
            <a:off x="445682" y="1609198"/>
            <a:ext cx="38417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D00949-F352-238D-162F-0C68A0C74840}"/>
              </a:ext>
            </a:extLst>
          </p:cNvPr>
          <p:cNvCxnSpPr>
            <a:cxnSpLocks/>
          </p:cNvCxnSpPr>
          <p:nvPr/>
        </p:nvCxnSpPr>
        <p:spPr>
          <a:xfrm>
            <a:off x="3154468" y="3654608"/>
            <a:ext cx="45251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86AF20-2B12-74D6-5EA0-D223760DBD2E}"/>
              </a:ext>
            </a:extLst>
          </p:cNvPr>
          <p:cNvCxnSpPr>
            <a:cxnSpLocks/>
          </p:cNvCxnSpPr>
          <p:nvPr/>
        </p:nvCxnSpPr>
        <p:spPr>
          <a:xfrm flipV="1">
            <a:off x="7679601" y="197342"/>
            <a:ext cx="63919" cy="656610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C11434-FC28-BF3E-5335-D58495F0FE80}"/>
              </a:ext>
            </a:extLst>
          </p:cNvPr>
          <p:cNvCxnSpPr>
            <a:cxnSpLocks/>
          </p:cNvCxnSpPr>
          <p:nvPr/>
        </p:nvCxnSpPr>
        <p:spPr>
          <a:xfrm>
            <a:off x="7757591" y="4436750"/>
            <a:ext cx="2144358" cy="133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C89215-7F9D-888C-F10E-50AB1879BF44}"/>
              </a:ext>
            </a:extLst>
          </p:cNvPr>
          <p:cNvCxnSpPr>
            <a:cxnSpLocks/>
          </p:cNvCxnSpPr>
          <p:nvPr/>
        </p:nvCxnSpPr>
        <p:spPr>
          <a:xfrm>
            <a:off x="3262766" y="2139537"/>
            <a:ext cx="43033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5B98922-4F8A-2E43-2D65-DB16E6562832}"/>
              </a:ext>
            </a:extLst>
          </p:cNvPr>
          <p:cNvCxnSpPr>
            <a:cxnSpLocks/>
          </p:cNvCxnSpPr>
          <p:nvPr/>
        </p:nvCxnSpPr>
        <p:spPr>
          <a:xfrm flipV="1">
            <a:off x="6078299" y="4910872"/>
            <a:ext cx="0" cy="18111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BBB3D-7B51-34AB-C954-91214333A3F5}"/>
              </a:ext>
            </a:extLst>
          </p:cNvPr>
          <p:cNvCxnSpPr>
            <a:cxnSpLocks/>
          </p:cNvCxnSpPr>
          <p:nvPr/>
        </p:nvCxnSpPr>
        <p:spPr>
          <a:xfrm flipV="1">
            <a:off x="3154468" y="237642"/>
            <a:ext cx="0" cy="65146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B848BA-A56B-8674-396F-E76A6FD6664D}"/>
              </a:ext>
            </a:extLst>
          </p:cNvPr>
          <p:cNvCxnSpPr>
            <a:cxnSpLocks/>
          </p:cNvCxnSpPr>
          <p:nvPr/>
        </p:nvCxnSpPr>
        <p:spPr>
          <a:xfrm flipV="1">
            <a:off x="10060002" y="197342"/>
            <a:ext cx="0" cy="65168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B42EA5-81D7-555C-5BDC-8E4C0E146B53}"/>
              </a:ext>
            </a:extLst>
          </p:cNvPr>
          <p:cNvCxnSpPr>
            <a:cxnSpLocks/>
          </p:cNvCxnSpPr>
          <p:nvPr/>
        </p:nvCxnSpPr>
        <p:spPr>
          <a:xfrm>
            <a:off x="10049198" y="4925103"/>
            <a:ext cx="19518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3FB1C9-0BFE-8EAC-61CF-F8A979826A87}"/>
              </a:ext>
            </a:extLst>
          </p:cNvPr>
          <p:cNvCxnSpPr>
            <a:cxnSpLocks/>
          </p:cNvCxnSpPr>
          <p:nvPr/>
        </p:nvCxnSpPr>
        <p:spPr>
          <a:xfrm flipV="1">
            <a:off x="347886" y="2768399"/>
            <a:ext cx="2668242" cy="144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EB4964D-F2A2-77D8-D634-971B31EB0A8E}"/>
              </a:ext>
            </a:extLst>
          </p:cNvPr>
          <p:cNvCxnSpPr>
            <a:cxnSpLocks/>
          </p:cNvCxnSpPr>
          <p:nvPr/>
        </p:nvCxnSpPr>
        <p:spPr>
          <a:xfrm flipV="1">
            <a:off x="341288" y="4823782"/>
            <a:ext cx="2668242" cy="144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F62998-A30C-B96E-665A-445D9ECAFA87}"/>
              </a:ext>
            </a:extLst>
          </p:cNvPr>
          <p:cNvCxnSpPr>
            <a:cxnSpLocks/>
          </p:cNvCxnSpPr>
          <p:nvPr/>
        </p:nvCxnSpPr>
        <p:spPr>
          <a:xfrm>
            <a:off x="7817274" y="3175721"/>
            <a:ext cx="203121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DC6F3B4A-46AF-E0EA-9A59-3674BD93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4" y="4919483"/>
            <a:ext cx="2325793" cy="18024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9F9B55-4274-74DF-123C-79433AFF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2" y="2861154"/>
            <a:ext cx="2340525" cy="181390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F841556-7F91-E989-7AC8-41B75F238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37" y="5947802"/>
            <a:ext cx="2120349" cy="474541"/>
          </a:xfrm>
          <a:prstGeom prst="rect">
            <a:avLst/>
          </a:prstGeom>
        </p:spPr>
      </p:pic>
      <p:pic>
        <p:nvPicPr>
          <p:cNvPr id="1028" name="Picture 4" descr="ESG should be boiled down to one simple measure: emissions">
            <a:extLst>
              <a:ext uri="{FF2B5EF4-FFF2-40B4-BE49-F238E27FC236}">
                <a16:creationId xmlns:a16="http://schemas.microsoft.com/office/drawing/2014/main" id="{CAE229DD-26DD-7CDC-BEA4-77FB9318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996" y="448105"/>
            <a:ext cx="1993782" cy="26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3">
            <a:extLst>
              <a:ext uri="{FF2B5EF4-FFF2-40B4-BE49-F238E27FC236}">
                <a16:creationId xmlns:a16="http://schemas.microsoft.com/office/drawing/2014/main" id="{E7BE0477-29B9-361E-FE77-3D79CD637A5D}"/>
              </a:ext>
            </a:extLst>
          </p:cNvPr>
          <p:cNvCxnSpPr>
            <a:cxnSpLocks/>
          </p:cNvCxnSpPr>
          <p:nvPr/>
        </p:nvCxnSpPr>
        <p:spPr>
          <a:xfrm flipV="1">
            <a:off x="341288" y="1831849"/>
            <a:ext cx="2668242" cy="144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0C8935EC-8298-EBA7-86BC-16BDD0CE2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96"/>
          <a:stretch/>
        </p:blipFill>
        <p:spPr>
          <a:xfrm>
            <a:off x="7806706" y="4541609"/>
            <a:ext cx="2150024" cy="124773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9BB4AC6-AF46-ACB9-2BB2-8765CC4B0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61" y="448330"/>
            <a:ext cx="1756016" cy="1533029"/>
          </a:xfrm>
          <a:prstGeom prst="rect">
            <a:avLst/>
          </a:prstGeom>
        </p:spPr>
      </p:pic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id="{C3DBC92C-8F6D-1B17-5987-34C2AE792264}"/>
              </a:ext>
            </a:extLst>
          </p:cNvPr>
          <p:cNvCxnSpPr>
            <a:cxnSpLocks/>
          </p:cNvCxnSpPr>
          <p:nvPr/>
        </p:nvCxnSpPr>
        <p:spPr>
          <a:xfrm>
            <a:off x="10049198" y="2768399"/>
            <a:ext cx="19518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>
            <a:extLst>
              <a:ext uri="{FF2B5EF4-FFF2-40B4-BE49-F238E27FC236}">
                <a16:creationId xmlns:a16="http://schemas.microsoft.com/office/drawing/2014/main" id="{6A960C97-AEB4-EEBD-7C30-48B3917200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38" y="448105"/>
            <a:ext cx="1795126" cy="2186515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2159AC9-3F64-AA9C-E355-8F6F08E83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20" y="2891838"/>
            <a:ext cx="1893670" cy="188970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0156F672-86BE-3C6C-79B2-B7D868811B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1" b="8907"/>
          <a:stretch/>
        </p:blipFill>
        <p:spPr>
          <a:xfrm>
            <a:off x="3225670" y="2207613"/>
            <a:ext cx="4169879" cy="1373129"/>
          </a:xfrm>
          <a:prstGeom prst="rect">
            <a:avLst/>
          </a:prstGeom>
        </p:spPr>
      </p:pic>
      <p:cxnSp>
        <p:nvCxnSpPr>
          <p:cNvPr id="57" name="Straight Connector 37">
            <a:extLst>
              <a:ext uri="{FF2B5EF4-FFF2-40B4-BE49-F238E27FC236}">
                <a16:creationId xmlns:a16="http://schemas.microsoft.com/office/drawing/2014/main" id="{02C4BE71-1C9C-FB8A-5B7C-02739E087ADD}"/>
              </a:ext>
            </a:extLst>
          </p:cNvPr>
          <p:cNvCxnSpPr>
            <a:cxnSpLocks/>
          </p:cNvCxnSpPr>
          <p:nvPr/>
        </p:nvCxnSpPr>
        <p:spPr>
          <a:xfrm flipV="1">
            <a:off x="3387030" y="4805876"/>
            <a:ext cx="4122555" cy="1444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n 60">
            <a:extLst>
              <a:ext uri="{FF2B5EF4-FFF2-40B4-BE49-F238E27FC236}">
                <a16:creationId xmlns:a16="http://schemas.microsoft.com/office/drawing/2014/main" id="{BCE58E32-27DA-E945-8859-14EE1DB4B9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89" y="5904430"/>
            <a:ext cx="2650333" cy="8590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8E26C1-92D9-EE6E-3173-6A71A0AE2B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3" y="2016748"/>
            <a:ext cx="2637176" cy="5388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B949A2-E630-770A-73F9-CE264832FD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41" y="4946037"/>
            <a:ext cx="2720655" cy="838441"/>
          </a:xfrm>
          <a:prstGeom prst="rect">
            <a:avLst/>
          </a:prstGeom>
        </p:spPr>
      </p:pic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735BE8C8-8A5A-8271-59E4-24EF711B8423}"/>
              </a:ext>
            </a:extLst>
          </p:cNvPr>
          <p:cNvCxnSpPr>
            <a:cxnSpLocks/>
          </p:cNvCxnSpPr>
          <p:nvPr/>
        </p:nvCxnSpPr>
        <p:spPr>
          <a:xfrm flipV="1">
            <a:off x="5127763" y="205709"/>
            <a:ext cx="0" cy="153646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embers of KoalaKollektiv and Greenpeace pour green paint on to barrels during a protest against green washing next to the Euro Sculpture at Willi-Brandt-Platz in the financial district of Frankfurt, Germany in January 2022">
            <a:extLst>
              <a:ext uri="{FF2B5EF4-FFF2-40B4-BE49-F238E27FC236}">
                <a16:creationId xmlns:a16="http://schemas.microsoft.com/office/drawing/2014/main" id="{4481FAE3-6A54-73A1-86B3-A10EAA2AB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0"/>
          <a:stretch/>
        </p:blipFill>
        <p:spPr bwMode="auto">
          <a:xfrm>
            <a:off x="5229346" y="448105"/>
            <a:ext cx="2430488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237965D-3381-A836-E180-D33D31D030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97" y="3331327"/>
            <a:ext cx="1992488" cy="111208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26FADB5-3DD2-307E-EAC4-47DE3E2981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74" y="4919483"/>
            <a:ext cx="1424292" cy="166609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C70B467-703B-5003-FDAE-35BB9AFFF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56" y="5003770"/>
            <a:ext cx="1828431" cy="1807171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B626C318-D0E5-9E07-342E-A8E0134493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70" y="3724885"/>
            <a:ext cx="4169883" cy="107936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9E1A887-03EF-29B0-FB20-053F3C89BF6E}"/>
              </a:ext>
            </a:extLst>
          </p:cNvPr>
          <p:cNvSpPr/>
          <p:nvPr/>
        </p:nvSpPr>
        <p:spPr>
          <a:xfrm>
            <a:off x="3262766" y="197342"/>
            <a:ext cx="4416835" cy="1884551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98912C1-48A8-9D2B-5B3F-3454C709F2B9}"/>
              </a:ext>
            </a:extLst>
          </p:cNvPr>
          <p:cNvSpPr/>
          <p:nvPr/>
        </p:nvSpPr>
        <p:spPr>
          <a:xfrm>
            <a:off x="7713099" y="362358"/>
            <a:ext cx="4369843" cy="644858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A46F26A-3254-D6B2-FD49-D74E3734B7C0}"/>
              </a:ext>
            </a:extLst>
          </p:cNvPr>
          <p:cNvSpPr/>
          <p:nvPr/>
        </p:nvSpPr>
        <p:spPr>
          <a:xfrm>
            <a:off x="3242213" y="4863641"/>
            <a:ext cx="4434431" cy="199435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C407A90-C269-5945-8702-48074AC274AE}"/>
              </a:ext>
            </a:extLst>
          </p:cNvPr>
          <p:cNvSpPr/>
          <p:nvPr/>
        </p:nvSpPr>
        <p:spPr>
          <a:xfrm>
            <a:off x="109057" y="1742174"/>
            <a:ext cx="2970307" cy="50212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634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curvado 8">
            <a:extLst>
              <a:ext uri="{FF2B5EF4-FFF2-40B4-BE49-F238E27FC236}">
                <a16:creationId xmlns:a16="http://schemas.microsoft.com/office/drawing/2014/main" id="{AD9CEF5F-9798-A900-5DC6-97D12476D1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27598" y="1810382"/>
            <a:ext cx="6858000" cy="3237235"/>
          </a:xfrm>
          <a:prstGeom prst="curvedConnector3">
            <a:avLst>
              <a:gd name="adj1" fmla="val 52612"/>
            </a:avLst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5804CEED-4F26-DFF1-2BF9-3A4D8952504D}"/>
              </a:ext>
            </a:extLst>
          </p:cNvPr>
          <p:cNvSpPr/>
          <p:nvPr/>
        </p:nvSpPr>
        <p:spPr>
          <a:xfrm>
            <a:off x="6744550" y="1449286"/>
            <a:ext cx="3176833" cy="1829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D963D5B-2E1E-3E1B-76F6-F10983CC735E}"/>
              </a:ext>
            </a:extLst>
          </p:cNvPr>
          <p:cNvSpPr/>
          <p:nvPr/>
        </p:nvSpPr>
        <p:spPr>
          <a:xfrm>
            <a:off x="6657977" y="1381727"/>
            <a:ext cx="3176833" cy="182967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F06CB074-983D-DEE0-63A5-812CA937D6E8}"/>
              </a:ext>
            </a:extLst>
          </p:cNvPr>
          <p:cNvGrpSpPr/>
          <p:nvPr/>
        </p:nvGrpSpPr>
        <p:grpSpPr>
          <a:xfrm>
            <a:off x="0" y="0"/>
            <a:ext cx="5534025" cy="6858000"/>
            <a:chOff x="5904" y="0"/>
            <a:chExt cx="5534025" cy="6858000"/>
          </a:xfrm>
        </p:grpSpPr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8124560B-0BF3-5705-A4F5-34091F224DEA}"/>
                </a:ext>
              </a:extLst>
            </p:cNvPr>
            <p:cNvSpPr/>
            <p:nvPr/>
          </p:nvSpPr>
          <p:spPr>
            <a:xfrm>
              <a:off x="5904" y="0"/>
              <a:ext cx="553402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3" name="Rectangle 87">
              <a:extLst>
                <a:ext uri="{FF2B5EF4-FFF2-40B4-BE49-F238E27FC236}">
                  <a16:creationId xmlns:a16="http://schemas.microsoft.com/office/drawing/2014/main" id="{032ECCDD-2719-F315-CEA0-FED07C15011F}"/>
                </a:ext>
              </a:extLst>
            </p:cNvPr>
            <p:cNvSpPr/>
            <p:nvPr/>
          </p:nvSpPr>
          <p:spPr>
            <a:xfrm>
              <a:off x="915900" y="665272"/>
              <a:ext cx="30937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kern="0" dirty="0">
                  <a:solidFill>
                    <a:schemeClr val="bg1"/>
                  </a:solidFill>
                  <a:latin typeface="Montserrat" pitchFamily="2" charset="77"/>
                </a:rPr>
                <a:t>ESG “voluntaria” a “obligatoria”</a:t>
              </a:r>
              <a:endParaRPr kumimoji="0" lang="es-ES" sz="2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endParaRPr>
            </a:p>
          </p:txBody>
        </p:sp>
        <p:cxnSp>
          <p:nvCxnSpPr>
            <p:cNvPr id="54" name="Conector recto 7">
              <a:extLst>
                <a:ext uri="{FF2B5EF4-FFF2-40B4-BE49-F238E27FC236}">
                  <a16:creationId xmlns:a16="http://schemas.microsoft.com/office/drawing/2014/main" id="{E0DE214D-F8D0-61A8-AF9D-8BC7CEF9F910}"/>
                </a:ext>
              </a:extLst>
            </p:cNvPr>
            <p:cNvCxnSpPr>
              <a:cxnSpLocks/>
            </p:cNvCxnSpPr>
            <p:nvPr/>
          </p:nvCxnSpPr>
          <p:spPr>
            <a:xfrm>
              <a:off x="774869" y="662205"/>
              <a:ext cx="0" cy="837131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A53E962E-7B3D-9731-B168-E2DB998939BB}"/>
                </a:ext>
              </a:extLst>
            </p:cNvPr>
            <p:cNvSpPr txBox="1"/>
            <p:nvPr/>
          </p:nvSpPr>
          <p:spPr>
            <a:xfrm>
              <a:off x="570799" y="2161541"/>
              <a:ext cx="424446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solidFill>
                    <a:schemeClr val="bg1"/>
                  </a:solidFill>
                  <a:latin typeface="Montserrat" pitchFamily="2" charset="77"/>
                </a:rPr>
                <a:t>Tener una estrategia ESG ha dejado de ser un elemento voluntario y diferencial</a:t>
              </a:r>
            </a:p>
            <a:p>
              <a:endParaRPr lang="es-ES_tradnl" sz="1400" b="1" dirty="0">
                <a:latin typeface="Montserrat" pitchFamily="2" charset="77"/>
              </a:endParaRPr>
            </a:p>
            <a:p>
              <a:pPr>
                <a:buClr>
                  <a:schemeClr val="bg1"/>
                </a:buClr>
              </a:pPr>
              <a:endParaRPr lang="es-ES_tradnl" sz="1600" b="1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</a:rPr>
                <a:t>Nuevas obligaciones de reporte no financiero 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y de control de riesgos</a:t>
              </a:r>
              <a:endParaRPr lang="es-ES_tradnl" sz="1600" i="1" dirty="0">
                <a:solidFill>
                  <a:schemeClr val="bg1"/>
                </a:solidFill>
                <a:latin typeface="Montserrat Light" pitchFamily="2" charset="77"/>
              </a:endParaRP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es-ES_tradnl" sz="1600" dirty="0">
                <a:solidFill>
                  <a:schemeClr val="bg1"/>
                </a:solidFill>
                <a:latin typeface="Montserrat Light" pitchFamily="2" charset="77"/>
              </a:endParaRP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</a:rPr>
                <a:t>Cada vez más frecuente 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en las </a:t>
              </a: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</a:rPr>
                <a:t>JGA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, </a:t>
              </a:r>
              <a:r>
                <a:rPr lang="es-ES_tradnl" sz="1600" b="1" dirty="0" err="1">
                  <a:solidFill>
                    <a:schemeClr val="bg1"/>
                  </a:solidFill>
                  <a:latin typeface="Montserrat" pitchFamily="2" charset="77"/>
                </a:rPr>
                <a:t>CdA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, </a:t>
              </a:r>
              <a:r>
                <a:rPr lang="es-ES_tradnl" sz="1600" b="1" dirty="0" err="1">
                  <a:solidFill>
                    <a:schemeClr val="bg1"/>
                  </a:solidFill>
                  <a:latin typeface="Montserrat" pitchFamily="2" charset="77"/>
                </a:rPr>
                <a:t>CdD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 y encuentros con </a:t>
              </a: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</a:rPr>
                <a:t>inversores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 y </a:t>
              </a:r>
              <a:r>
                <a:rPr lang="es-ES_tradnl" sz="1600" dirty="0" err="1">
                  <a:solidFill>
                    <a:schemeClr val="bg1"/>
                  </a:solidFill>
                  <a:latin typeface="Montserrat Light" pitchFamily="2" charset="77"/>
                </a:rPr>
                <a:t>acccionistas</a:t>
              </a:r>
              <a:endParaRPr lang="es-ES_tradnl" sz="1600" dirty="0">
                <a:solidFill>
                  <a:schemeClr val="bg1"/>
                </a:solidFill>
                <a:latin typeface="Montserrat Light" pitchFamily="2" charset="77"/>
              </a:endParaRP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es-ES_tradnl" sz="1600" b="1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</a:rPr>
                <a:t>Mayores expectativas </a:t>
              </a:r>
              <a:r>
                <a:rPr lang="es-ES_tradnl" sz="1600" dirty="0">
                  <a:solidFill>
                    <a:schemeClr val="bg1"/>
                  </a:solidFill>
                  <a:latin typeface="Montserrat Light" pitchFamily="2" charset="77"/>
                </a:rPr>
                <a:t>por parte de empleados, cadena de valor y sociedad en general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endParaRPr lang="es-ES_tradnl" sz="1600" b="1" dirty="0">
                <a:solidFill>
                  <a:schemeClr val="bg1"/>
                </a:solidFill>
                <a:latin typeface="Montserrat Light" pitchFamily="2" charset="77"/>
              </a:endParaRPr>
            </a:p>
          </p:txBody>
        </p:sp>
      </p:grpSp>
      <p:sp>
        <p:nvSpPr>
          <p:cNvPr id="2" name="TextBox 124">
            <a:extLst>
              <a:ext uri="{FF2B5EF4-FFF2-40B4-BE49-F238E27FC236}">
                <a16:creationId xmlns:a16="http://schemas.microsoft.com/office/drawing/2014/main" id="{53362B11-D7BF-D893-4E35-AEA358E024AE}"/>
              </a:ext>
            </a:extLst>
          </p:cNvPr>
          <p:cNvSpPr txBox="1"/>
          <p:nvPr/>
        </p:nvSpPr>
        <p:spPr>
          <a:xfrm>
            <a:off x="6857672" y="1113121"/>
            <a:ext cx="2647200" cy="2000548"/>
          </a:xfrm>
          <a:prstGeom prst="rect">
            <a:avLst/>
          </a:prstGeom>
          <a:solidFill>
            <a:schemeClr val="bg1"/>
          </a:solidFill>
        </p:spPr>
        <p:txBody>
          <a:bodyPr wrap="square" rIns="9000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  <a:latin typeface="Montserrat" pitchFamily="2" charset="77"/>
              </a:rPr>
              <a:t>+49.000 </a:t>
            </a:r>
          </a:p>
          <a:p>
            <a:r>
              <a:rPr lang="es-ES" sz="1400" b="1" dirty="0">
                <a:latin typeface="Montserrat" pitchFamily="2" charset="77"/>
              </a:rPr>
              <a:t>empresas se enfrentarán a nuevas obligaciones de reporte no financiero </a:t>
            </a:r>
            <a:r>
              <a:rPr lang="es-ES" sz="1400" dirty="0">
                <a:latin typeface="Montserrat Light" panose="00000400000000000000" pitchFamily="2" charset="0"/>
              </a:rPr>
              <a:t>en Europa entre 2023 y 2025 tras la entrada en vigor de la Directiva CSRD</a:t>
            </a:r>
            <a:r>
              <a:rPr lang="es-ES" sz="1400" baseline="30000" dirty="0">
                <a:latin typeface="Montserrat Light" panose="00000400000000000000" pitchFamily="2" charset="0"/>
              </a:rPr>
              <a:t>1</a:t>
            </a:r>
            <a:endParaRPr lang="en-GB" sz="400" baseline="30000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AEEA55-B06C-C58A-393A-2443AD7F1C0B}"/>
              </a:ext>
            </a:extLst>
          </p:cNvPr>
          <p:cNvSpPr/>
          <p:nvPr/>
        </p:nvSpPr>
        <p:spPr>
          <a:xfrm>
            <a:off x="7762645" y="4195247"/>
            <a:ext cx="3176833" cy="18850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8A4FEE6-7850-6435-54B9-0583B4710415}"/>
              </a:ext>
            </a:extLst>
          </p:cNvPr>
          <p:cNvSpPr/>
          <p:nvPr/>
        </p:nvSpPr>
        <p:spPr>
          <a:xfrm>
            <a:off x="7676072" y="4127688"/>
            <a:ext cx="3176833" cy="18850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57B3EC2-4C80-1BAB-E892-F317A94B58E0}"/>
              </a:ext>
            </a:extLst>
          </p:cNvPr>
          <p:cNvSpPr/>
          <p:nvPr/>
        </p:nvSpPr>
        <p:spPr>
          <a:xfrm>
            <a:off x="7875767" y="3959258"/>
            <a:ext cx="1777280" cy="49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extBox 124">
            <a:extLst>
              <a:ext uri="{FF2B5EF4-FFF2-40B4-BE49-F238E27FC236}">
                <a16:creationId xmlns:a16="http://schemas.microsoft.com/office/drawing/2014/main" id="{EDB109F2-CD51-A8CD-611B-8F239DE4FF4F}"/>
              </a:ext>
            </a:extLst>
          </p:cNvPr>
          <p:cNvSpPr txBox="1"/>
          <p:nvPr/>
        </p:nvSpPr>
        <p:spPr>
          <a:xfrm>
            <a:off x="7849641" y="3859082"/>
            <a:ext cx="2692084" cy="2000548"/>
          </a:xfrm>
          <a:prstGeom prst="rect">
            <a:avLst/>
          </a:prstGeom>
          <a:noFill/>
        </p:spPr>
        <p:txBody>
          <a:bodyPr wrap="square" rIns="9000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  <a:latin typeface="Montserrat" pitchFamily="2" charset="77"/>
              </a:rPr>
              <a:t>70%</a:t>
            </a:r>
          </a:p>
          <a:p>
            <a:r>
              <a:rPr lang="es-ES" sz="1400" dirty="0">
                <a:latin typeface="Montserrat Light" pitchFamily="2" charset="77"/>
              </a:rPr>
              <a:t>de las compañías del S&amp;P 500 incluyeron en 2022 </a:t>
            </a:r>
            <a:r>
              <a:rPr lang="es-ES" sz="1400" b="1" dirty="0">
                <a:latin typeface="Montserrat" pitchFamily="2" charset="77"/>
              </a:rPr>
              <a:t>métricas e indicadores relacionados con la ESG en los planes de retribución a Directivos</a:t>
            </a:r>
            <a:r>
              <a:rPr lang="es-ES" sz="1400" b="1" baseline="30000" dirty="0">
                <a:latin typeface="Montserrat" pitchFamily="2" charset="77"/>
              </a:rPr>
              <a:t>2</a:t>
            </a:r>
            <a:endParaRPr lang="en-GB" sz="1400" baseline="30000" dirty="0">
              <a:latin typeface="Montserrat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FD0895-4150-685A-F955-34CBDDC88A3D}"/>
              </a:ext>
            </a:extLst>
          </p:cNvPr>
          <p:cNvSpPr txBox="1"/>
          <p:nvPr/>
        </p:nvSpPr>
        <p:spPr>
          <a:xfrm>
            <a:off x="5633884" y="6399146"/>
            <a:ext cx="395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BAIN &amp; Company (2022) Sustainability and ESG in 2023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MIT Sloan Management Review (2023) ESG is going to have a rocky 2023</a:t>
            </a:r>
          </a:p>
        </p:txBody>
      </p:sp>
    </p:spTree>
    <p:extLst>
      <p:ext uri="{BB962C8B-B14F-4D97-AF65-F5344CB8AC3E}">
        <p14:creationId xmlns:p14="http://schemas.microsoft.com/office/powerpoint/2010/main" val="96958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07113BC-D2C4-1702-9EB2-79BED56E5F8E}"/>
              </a:ext>
            </a:extLst>
          </p:cNvPr>
          <p:cNvSpPr/>
          <p:nvPr/>
        </p:nvSpPr>
        <p:spPr>
          <a:xfrm>
            <a:off x="0" y="0"/>
            <a:ext cx="5534025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1A29DF-967D-562E-F083-CC9F638DD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39041"/>
            <a:ext cx="381000" cy="365125"/>
          </a:xfrm>
        </p:spPr>
        <p:txBody>
          <a:bodyPr/>
          <a:lstStyle/>
          <a:p>
            <a:fld id="{AB60E669-6600-4412-AFE6-38C76D19135E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8" name="Rectangle 87">
            <a:extLst>
              <a:ext uri="{FF2B5EF4-FFF2-40B4-BE49-F238E27FC236}">
                <a16:creationId xmlns:a16="http://schemas.microsoft.com/office/drawing/2014/main" id="{5D086346-DD3B-CCCE-BD4E-5EA2A55461F4}"/>
              </a:ext>
            </a:extLst>
          </p:cNvPr>
          <p:cNvSpPr/>
          <p:nvPr/>
        </p:nvSpPr>
        <p:spPr>
          <a:xfrm>
            <a:off x="915899" y="665272"/>
            <a:ext cx="3901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accent4"/>
                </a:solidFill>
                <a:latin typeface="Montserrat" pitchFamily="2" charset="77"/>
              </a:rPr>
              <a:t>Debilidades propias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accent4"/>
                </a:solidFill>
                <a:latin typeface="Montserrat" pitchFamily="2" charset="77"/>
              </a:rPr>
              <a:t>de la gestión de la ESG</a:t>
            </a:r>
            <a:endParaRPr kumimoji="0" lang="es-ES" sz="2400" b="1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</a:endParaRPr>
          </a:p>
        </p:txBody>
      </p:sp>
      <p:cxnSp>
        <p:nvCxnSpPr>
          <p:cNvPr id="10" name="Conector recto 7">
            <a:extLst>
              <a:ext uri="{FF2B5EF4-FFF2-40B4-BE49-F238E27FC236}">
                <a16:creationId xmlns:a16="http://schemas.microsoft.com/office/drawing/2014/main" id="{F875D592-04BA-612B-28B1-B098A588BCCB}"/>
              </a:ext>
            </a:extLst>
          </p:cNvPr>
          <p:cNvCxnSpPr>
            <a:cxnSpLocks/>
          </p:cNvCxnSpPr>
          <p:nvPr/>
        </p:nvCxnSpPr>
        <p:spPr>
          <a:xfrm>
            <a:off x="651044" y="665272"/>
            <a:ext cx="0" cy="837131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C5EDA7-C510-6399-CCE5-54A6E1EA1D7A}"/>
              </a:ext>
            </a:extLst>
          </p:cNvPr>
          <p:cNvSpPr txBox="1"/>
          <p:nvPr/>
        </p:nvSpPr>
        <p:spPr>
          <a:xfrm>
            <a:off x="651044" y="2115443"/>
            <a:ext cx="416627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4"/>
                </a:solidFill>
                <a:latin typeface="Montserrat" pitchFamily="2" charset="77"/>
              </a:rPr>
              <a:t>Por</a:t>
            </a:r>
            <a:r>
              <a:rPr lang="es-ES_tradnl" b="1" dirty="0">
                <a:solidFill>
                  <a:schemeClr val="tx2"/>
                </a:solidFill>
                <a:latin typeface="Montserrat" pitchFamily="2" charset="77"/>
              </a:rPr>
              <a:t> falta de metodologías comunes </a:t>
            </a:r>
            <a:r>
              <a:rPr lang="es-ES_tradnl" b="1" dirty="0">
                <a:solidFill>
                  <a:schemeClr val="accent4"/>
                </a:solidFill>
                <a:latin typeface="Montserrat" pitchFamily="2" charset="77"/>
              </a:rPr>
              <a:t>y de un </a:t>
            </a:r>
            <a:r>
              <a:rPr lang="es-ES_tradnl" b="1" dirty="0">
                <a:solidFill>
                  <a:schemeClr val="tx2"/>
                </a:solidFill>
                <a:latin typeface="Montserrat" pitchFamily="2" charset="77"/>
              </a:rPr>
              <a:t>reporting más homogéneo…</a:t>
            </a:r>
            <a:endParaRPr lang="es-ES_tradnl" b="1" dirty="0">
              <a:solidFill>
                <a:schemeClr val="accent4"/>
              </a:solidFill>
              <a:latin typeface="Montserrat" pitchFamily="2" charset="77"/>
            </a:endParaRPr>
          </a:p>
          <a:p>
            <a:endParaRPr lang="es-ES_tradnl" sz="1400" b="1" dirty="0">
              <a:solidFill>
                <a:schemeClr val="accent4"/>
              </a:solidFill>
              <a:latin typeface="Montserrat" pitchFamily="2" charset="77"/>
            </a:endParaRPr>
          </a:p>
          <a:p>
            <a:pPr>
              <a:buClr>
                <a:schemeClr val="bg1"/>
              </a:buClr>
            </a:pPr>
            <a:endParaRPr lang="es-ES_tradnl" sz="1400" dirty="0">
              <a:solidFill>
                <a:schemeClr val="accent4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Debates </a:t>
            </a:r>
            <a:r>
              <a:rPr lang="es-ES_tradnl" sz="1600" i="1" dirty="0" err="1">
                <a:solidFill>
                  <a:schemeClr val="accent4"/>
                </a:solidFill>
                <a:latin typeface="Montserrat Light" pitchFamily="2" charset="77"/>
              </a:rPr>
              <a:t>on-going</a:t>
            </a:r>
            <a:r>
              <a:rPr lang="es-ES_tradnl" sz="1600" i="1" dirty="0">
                <a:solidFill>
                  <a:schemeClr val="accent4"/>
                </a:solidFill>
                <a:latin typeface="Montserrat Light" pitchFamily="2" charset="77"/>
              </a:rPr>
              <a:t> 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sobre </a:t>
            </a: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qué se considera sostenibles y qué no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, especialmente en el ámbito de la inversión sostenible</a:t>
            </a:r>
          </a:p>
          <a:p>
            <a:pPr>
              <a:buClr>
                <a:schemeClr val="bg1"/>
              </a:buClr>
            </a:pPr>
            <a:endParaRPr lang="es-ES_tradnl" sz="16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Estándares/Reporting ESG todavía en desarrollo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, incluso en la E...</a:t>
            </a: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s-ES_tradnl" sz="1600" b="1" dirty="0">
              <a:solidFill>
                <a:schemeClr val="accent4"/>
              </a:solidFill>
              <a:latin typeface="Montserra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Metodologías NO estandarizadas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 para los rating y calificaciones ESG, aunque con proyectos de regulación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38F9D16-45BA-5545-68C4-10E0E6BCCDF3}"/>
              </a:ext>
            </a:extLst>
          </p:cNvPr>
          <p:cNvGrpSpPr/>
          <p:nvPr/>
        </p:nvGrpSpPr>
        <p:grpSpPr>
          <a:xfrm>
            <a:off x="6185069" y="1369917"/>
            <a:ext cx="5285007" cy="3273804"/>
            <a:chOff x="6185069" y="1690429"/>
            <a:chExt cx="5285007" cy="3273804"/>
          </a:xfrm>
        </p:grpSpPr>
        <p:cxnSp>
          <p:nvCxnSpPr>
            <p:cNvPr id="3075" name="Conector recto 3074">
              <a:extLst>
                <a:ext uri="{FF2B5EF4-FFF2-40B4-BE49-F238E27FC236}">
                  <a16:creationId xmlns:a16="http://schemas.microsoft.com/office/drawing/2014/main" id="{9A7B3095-E101-59F0-97DC-3C3B50C3098F}"/>
                </a:ext>
              </a:extLst>
            </p:cNvPr>
            <p:cNvCxnSpPr/>
            <p:nvPr/>
          </p:nvCxnSpPr>
          <p:spPr>
            <a:xfrm>
              <a:off x="8962778" y="2411781"/>
              <a:ext cx="0" cy="24077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11669FF-A0BF-2B3C-1AC1-E6B8C6DF0A90}"/>
                </a:ext>
              </a:extLst>
            </p:cNvPr>
            <p:cNvGrpSpPr/>
            <p:nvPr/>
          </p:nvGrpSpPr>
          <p:grpSpPr>
            <a:xfrm>
              <a:off x="6185069" y="1690429"/>
              <a:ext cx="5285007" cy="3273804"/>
              <a:chOff x="6185069" y="1690429"/>
              <a:chExt cx="5285007" cy="3273804"/>
            </a:xfrm>
          </p:grpSpPr>
          <p:pic>
            <p:nvPicPr>
              <p:cNvPr id="3074" name="Picture 2" descr="ESG investment funds rife with greenwashing: report | News | Eco-Business |  Asia Pacific">
                <a:extLst>
                  <a:ext uri="{FF2B5EF4-FFF2-40B4-BE49-F238E27FC236}">
                    <a16:creationId xmlns:a16="http://schemas.microsoft.com/office/drawing/2014/main" id="{68FEDC93-8C24-343B-B023-CD9133A8EA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5947" y="2178098"/>
                <a:ext cx="5114129" cy="2786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2" name="CuadroTexto 3071">
                <a:extLst>
                  <a:ext uri="{FF2B5EF4-FFF2-40B4-BE49-F238E27FC236}">
                    <a16:creationId xmlns:a16="http://schemas.microsoft.com/office/drawing/2014/main" id="{36935615-0A7B-B33E-B5A3-0C1D7EC65752}"/>
                  </a:ext>
                </a:extLst>
              </p:cNvPr>
              <p:cNvSpPr txBox="1"/>
              <p:nvPr/>
            </p:nvSpPr>
            <p:spPr>
              <a:xfrm>
                <a:off x="6185069" y="1690429"/>
                <a:ext cx="28552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100" b="1" dirty="0">
                    <a:latin typeface="Segoe UI Semibold" panose="020B0502040204020203" pitchFamily="34" charset="0"/>
                    <a:cs typeface="Segoe UI Semibold" panose="020B0502040204020203" pitchFamily="34" charset="0"/>
                  </a:rPr>
                  <a:t>Alineación fondos ESG – Acuerdo de París</a:t>
                </a:r>
              </a:p>
            </p:txBody>
          </p:sp>
          <p:sp>
            <p:nvSpPr>
              <p:cNvPr id="3076" name="Rectángulo 3075">
                <a:extLst>
                  <a:ext uri="{FF2B5EF4-FFF2-40B4-BE49-F238E27FC236}">
                    <a16:creationId xmlns:a16="http://schemas.microsoft.com/office/drawing/2014/main" id="{8208848F-5163-B5C6-D911-05D6975FE3F7}"/>
                  </a:ext>
                </a:extLst>
              </p:cNvPr>
              <p:cNvSpPr/>
              <p:nvPr/>
            </p:nvSpPr>
            <p:spPr>
              <a:xfrm>
                <a:off x="7604294" y="2246965"/>
                <a:ext cx="1358483" cy="2523754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17A7C59-B421-FE94-0451-27F76F9A6D17}"/>
              </a:ext>
            </a:extLst>
          </p:cNvPr>
          <p:cNvSpPr txBox="1"/>
          <p:nvPr/>
        </p:nvSpPr>
        <p:spPr>
          <a:xfrm>
            <a:off x="6311466" y="5103362"/>
            <a:ext cx="5158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s-ES_tradnl" sz="1100" dirty="0">
                <a:solidFill>
                  <a:schemeClr val="accent4"/>
                </a:solidFill>
                <a:latin typeface="Montserrat Light" pitchFamily="2" charset="77"/>
              </a:rPr>
              <a:t>De 593 fondos ESG analizados por la ONG </a:t>
            </a:r>
            <a:r>
              <a:rPr lang="es-ES_tradnl" sz="1100" dirty="0" err="1">
                <a:solidFill>
                  <a:schemeClr val="accent4"/>
                </a:solidFill>
                <a:latin typeface="Montserrat Light" pitchFamily="2" charset="77"/>
              </a:rPr>
              <a:t>Influence</a:t>
            </a:r>
            <a:r>
              <a:rPr lang="es-ES_tradnl" sz="1100" dirty="0">
                <a:solidFill>
                  <a:schemeClr val="accent4"/>
                </a:solidFill>
                <a:latin typeface="Montserrat Light" pitchFamily="2" charset="77"/>
              </a:rPr>
              <a:t> </a:t>
            </a:r>
            <a:r>
              <a:rPr lang="es-ES_tradnl" sz="1100" dirty="0" err="1">
                <a:solidFill>
                  <a:schemeClr val="accent4"/>
                </a:solidFill>
                <a:latin typeface="Montserrat Light" pitchFamily="2" charset="77"/>
              </a:rPr>
              <a:t>Map</a:t>
            </a:r>
            <a:r>
              <a:rPr lang="es-ES_tradnl" sz="1100" dirty="0">
                <a:solidFill>
                  <a:schemeClr val="accent4"/>
                </a:solidFill>
                <a:latin typeface="Montserrat Light" pitchFamily="2" charset="77"/>
              </a:rPr>
              <a:t>, </a:t>
            </a:r>
            <a:r>
              <a:rPr lang="es-ES_tradnl" sz="1100" b="1" dirty="0">
                <a:solidFill>
                  <a:schemeClr val="accent4"/>
                </a:solidFill>
                <a:latin typeface="Montserrat SemiBold" pitchFamily="2" charset="77"/>
              </a:rPr>
              <a:t>71% de los fondos tuvo una puntuación negativa en cuanto a alineación con el Acuerdo de París</a:t>
            </a:r>
            <a:r>
              <a:rPr lang="es-ES_tradnl" sz="1100" dirty="0">
                <a:solidFill>
                  <a:schemeClr val="accent4"/>
                </a:solidFill>
                <a:latin typeface="Montserrat Light" pitchFamily="2" charset="77"/>
              </a:rPr>
              <a:t>, lo que indica que las empresas dentro de sus carteras no están alineadas con los objetivos climáticos globales.</a:t>
            </a:r>
            <a:r>
              <a:rPr lang="es-ES_tradnl" sz="1100" baseline="30000" dirty="0">
                <a:solidFill>
                  <a:schemeClr val="accent4"/>
                </a:solidFill>
                <a:latin typeface="Montserrat Light" pitchFamily="2" charset="77"/>
              </a:rPr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D775EF-8CF5-AAB6-FA4E-B5AD7A5E4458}"/>
              </a:ext>
            </a:extLst>
          </p:cNvPr>
          <p:cNvSpPr txBox="1"/>
          <p:nvPr/>
        </p:nvSpPr>
        <p:spPr>
          <a:xfrm>
            <a:off x="5671984" y="6513446"/>
            <a:ext cx="33329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Influence Map (2021) Climate Funds: Are They Paris Aligned?</a:t>
            </a:r>
          </a:p>
        </p:txBody>
      </p:sp>
    </p:spTree>
    <p:extLst>
      <p:ext uri="{BB962C8B-B14F-4D97-AF65-F5344CB8AC3E}">
        <p14:creationId xmlns:p14="http://schemas.microsoft.com/office/powerpoint/2010/main" val="116475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07113BC-D2C4-1702-9EB2-79BED56E5F8E}"/>
              </a:ext>
            </a:extLst>
          </p:cNvPr>
          <p:cNvSpPr/>
          <p:nvPr/>
        </p:nvSpPr>
        <p:spPr>
          <a:xfrm>
            <a:off x="0" y="0"/>
            <a:ext cx="5534025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1A29DF-967D-562E-F083-CC9F638DD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39041"/>
            <a:ext cx="381000" cy="365125"/>
          </a:xfrm>
        </p:spPr>
        <p:txBody>
          <a:bodyPr/>
          <a:lstStyle/>
          <a:p>
            <a:fld id="{AB60E669-6600-4412-AFE6-38C76D19135E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8" name="Rectangle 87">
            <a:extLst>
              <a:ext uri="{FF2B5EF4-FFF2-40B4-BE49-F238E27FC236}">
                <a16:creationId xmlns:a16="http://schemas.microsoft.com/office/drawing/2014/main" id="{5D086346-DD3B-CCCE-BD4E-5EA2A55461F4}"/>
              </a:ext>
            </a:extLst>
          </p:cNvPr>
          <p:cNvSpPr/>
          <p:nvPr/>
        </p:nvSpPr>
        <p:spPr>
          <a:xfrm>
            <a:off x="915899" y="665272"/>
            <a:ext cx="3901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accent4"/>
                </a:solidFill>
                <a:latin typeface="Montserrat" pitchFamily="2" charset="77"/>
              </a:rPr>
              <a:t>Debilidades propias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accent4"/>
                </a:solidFill>
                <a:latin typeface="Montserrat" pitchFamily="2" charset="77"/>
              </a:rPr>
              <a:t>de la gestión de la ESG</a:t>
            </a:r>
            <a:endParaRPr kumimoji="0" lang="es-ES" sz="2400" b="1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itchFamily="2" charset="77"/>
            </a:endParaRPr>
          </a:p>
        </p:txBody>
      </p:sp>
      <p:cxnSp>
        <p:nvCxnSpPr>
          <p:cNvPr id="10" name="Conector recto 7">
            <a:extLst>
              <a:ext uri="{FF2B5EF4-FFF2-40B4-BE49-F238E27FC236}">
                <a16:creationId xmlns:a16="http://schemas.microsoft.com/office/drawing/2014/main" id="{F875D592-04BA-612B-28B1-B098A588BCCB}"/>
              </a:ext>
            </a:extLst>
          </p:cNvPr>
          <p:cNvCxnSpPr>
            <a:cxnSpLocks/>
          </p:cNvCxnSpPr>
          <p:nvPr/>
        </p:nvCxnSpPr>
        <p:spPr>
          <a:xfrm>
            <a:off x="651044" y="665272"/>
            <a:ext cx="0" cy="837131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C5EDA7-C510-6399-CCE5-54A6E1EA1D7A}"/>
              </a:ext>
            </a:extLst>
          </p:cNvPr>
          <p:cNvSpPr txBox="1"/>
          <p:nvPr/>
        </p:nvSpPr>
        <p:spPr>
          <a:xfrm>
            <a:off x="651044" y="2070288"/>
            <a:ext cx="434993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4"/>
                </a:solidFill>
                <a:latin typeface="Montserrat" pitchFamily="2" charset="77"/>
              </a:rPr>
              <a:t>...y por el</a:t>
            </a:r>
            <a:r>
              <a:rPr lang="es-ES_tradnl" b="1" dirty="0">
                <a:solidFill>
                  <a:schemeClr val="tx2"/>
                </a:solidFill>
                <a:latin typeface="Montserrat" pitchFamily="2" charset="77"/>
              </a:rPr>
              <a:t> avance tímido en la integración de la dimensión social </a:t>
            </a:r>
            <a:r>
              <a:rPr lang="es-ES_tradnl" b="1" dirty="0">
                <a:solidFill>
                  <a:schemeClr val="accent4"/>
                </a:solidFill>
                <a:latin typeface="Montserrat" pitchFamily="2" charset="77"/>
              </a:rPr>
              <a:t>de la sostenibilidad</a:t>
            </a:r>
          </a:p>
          <a:p>
            <a:endParaRPr lang="es-ES_tradnl" sz="1400" b="1" dirty="0">
              <a:solidFill>
                <a:schemeClr val="accent4"/>
              </a:solidFill>
              <a:latin typeface="Montserrat" pitchFamily="2" charset="77"/>
            </a:endParaRPr>
          </a:p>
          <a:p>
            <a:pPr>
              <a:buClr>
                <a:schemeClr val="bg1"/>
              </a:buClr>
            </a:pPr>
            <a:endParaRPr lang="es-ES_tradnl" sz="1400" dirty="0">
              <a:solidFill>
                <a:schemeClr val="accent4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Primacía de lo medioambiental </a:t>
            </a: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sin conexión con las preocupaciones sociales.</a:t>
            </a:r>
          </a:p>
          <a:p>
            <a:pPr>
              <a:buClr>
                <a:schemeClr val="bg1"/>
              </a:buClr>
            </a:pPr>
            <a:endParaRPr lang="es-ES_tradnl" sz="1600" dirty="0">
              <a:solidFill>
                <a:schemeClr val="accent4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Omisión de los estándares sociales 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de reporting en la propuesta de la ISSB y </a:t>
            </a:r>
            <a:r>
              <a:rPr lang="es-ES_tradnl" sz="1600" b="1" dirty="0">
                <a:solidFill>
                  <a:schemeClr val="accent4"/>
                </a:solidFill>
                <a:latin typeface="Montserrat" pitchFamily="2" charset="77"/>
              </a:rPr>
              <a:t>aplazamiento indefinido de la propuesta de Taxonomía Social 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(UE).</a:t>
            </a: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s-ES_tradnl" sz="1600" b="1" dirty="0">
              <a:solidFill>
                <a:schemeClr val="accent4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tx2"/>
                </a:solidFill>
                <a:latin typeface="Montserrat" pitchFamily="2" charset="77"/>
              </a:rPr>
              <a:t>En positivo</a:t>
            </a:r>
            <a:r>
              <a:rPr lang="es-ES_tradnl" sz="1600" b="1" dirty="0">
                <a:solidFill>
                  <a:schemeClr val="tx2"/>
                </a:solidFill>
                <a:latin typeface="Montserrat Light" pitchFamily="2" charset="77"/>
              </a:rPr>
              <a:t>:</a:t>
            </a:r>
            <a:r>
              <a:rPr lang="es-ES_tradnl" sz="1600" dirty="0">
                <a:solidFill>
                  <a:schemeClr val="accent4"/>
                </a:solidFill>
                <a:latin typeface="Montserrat Light" pitchFamily="2" charset="77"/>
              </a:rPr>
              <a:t> avances en la protección de los DD.HH. en las cadenas de suministro, y en igualdad.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D775EF-8CF5-AAB6-FA4E-B5AD7A5E4458}"/>
              </a:ext>
            </a:extLst>
          </p:cNvPr>
          <p:cNvSpPr txBox="1"/>
          <p:nvPr/>
        </p:nvSpPr>
        <p:spPr>
          <a:xfrm>
            <a:off x="5671984" y="6344355"/>
            <a:ext cx="56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 err="1">
                <a:solidFill>
                  <a:srgbClr val="404040"/>
                </a:solidFill>
                <a:latin typeface="Segoe UI Light" panose="020B0502040204020203" pitchFamily="34" charset="0"/>
              </a:rPr>
              <a:t>ShareAction</a:t>
            </a: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 (2023) </a:t>
            </a:r>
            <a:r>
              <a:rPr lang="es-ES" sz="900" dirty="0"/>
              <a:t>Investor </a:t>
            </a:r>
            <a:r>
              <a:rPr lang="es-ES" sz="900" dirty="0" err="1"/>
              <a:t>group</a:t>
            </a:r>
            <a:r>
              <a:rPr lang="es-ES" sz="900" dirty="0"/>
              <a:t> </a:t>
            </a:r>
            <a:r>
              <a:rPr lang="es-ES" sz="900" dirty="0" err="1"/>
              <a:t>calls</a:t>
            </a:r>
            <a:r>
              <a:rPr lang="es-ES" sz="900" dirty="0"/>
              <a:t> </a:t>
            </a:r>
            <a:r>
              <a:rPr lang="es-ES" sz="900" dirty="0" err="1"/>
              <a:t>on</a:t>
            </a:r>
            <a:r>
              <a:rPr lang="es-ES" sz="900" dirty="0"/>
              <a:t> </a:t>
            </a:r>
            <a:r>
              <a:rPr lang="es-ES" sz="900" dirty="0" err="1"/>
              <a:t>the</a:t>
            </a:r>
            <a:r>
              <a:rPr lang="es-ES" sz="900" dirty="0"/>
              <a:t> ISSB </a:t>
            </a:r>
            <a:r>
              <a:rPr lang="es-ES" sz="900" dirty="0" err="1"/>
              <a:t>to</a:t>
            </a:r>
            <a:r>
              <a:rPr lang="es-ES" sz="900" dirty="0"/>
              <a:t> </a:t>
            </a:r>
            <a:r>
              <a:rPr lang="es-ES" sz="900" dirty="0" err="1"/>
              <a:t>embark</a:t>
            </a:r>
            <a:r>
              <a:rPr lang="es-ES" sz="900" dirty="0"/>
              <a:t> </a:t>
            </a:r>
            <a:r>
              <a:rPr lang="es-ES" sz="900" dirty="0" err="1"/>
              <a:t>on</a:t>
            </a:r>
            <a:r>
              <a:rPr lang="es-ES" sz="900" dirty="0"/>
              <a:t> human </a:t>
            </a:r>
            <a:r>
              <a:rPr lang="es-ES" sz="900" dirty="0" err="1"/>
              <a:t>rights</a:t>
            </a:r>
            <a:r>
              <a:rPr lang="es-ES" sz="900" dirty="0"/>
              <a:t> and human capital </a:t>
            </a:r>
            <a:r>
              <a:rPr lang="es-ES" sz="900" dirty="0" err="1"/>
              <a:t>concurrently</a:t>
            </a:r>
            <a:r>
              <a:rPr lang="es-ES" sz="900" dirty="0"/>
              <a:t>, and as a </a:t>
            </a:r>
            <a:r>
              <a:rPr lang="es-ES" sz="900" dirty="0" err="1"/>
              <a:t>priority</a:t>
            </a:r>
            <a:endParaRPr lang="en-US" sz="900" dirty="0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F61C0E9-6D2C-5C7E-533D-9C51C7D33FB0}"/>
              </a:ext>
            </a:extLst>
          </p:cNvPr>
          <p:cNvSpPr/>
          <p:nvPr/>
        </p:nvSpPr>
        <p:spPr>
          <a:xfrm>
            <a:off x="6925172" y="4402667"/>
            <a:ext cx="4115361" cy="1512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7E84382-DDE0-4DAC-718B-512EF4DA932C}"/>
              </a:ext>
            </a:extLst>
          </p:cNvPr>
          <p:cNvSpPr/>
          <p:nvPr/>
        </p:nvSpPr>
        <p:spPr>
          <a:xfrm>
            <a:off x="6838599" y="4312356"/>
            <a:ext cx="4115361" cy="15354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TextBox 124">
            <a:extLst>
              <a:ext uri="{FF2B5EF4-FFF2-40B4-BE49-F238E27FC236}">
                <a16:creationId xmlns:a16="http://schemas.microsoft.com/office/drawing/2014/main" id="{1E5AF50D-DEDD-18FC-62AA-ED0B2B6302BE}"/>
              </a:ext>
            </a:extLst>
          </p:cNvPr>
          <p:cNvSpPr txBox="1"/>
          <p:nvPr/>
        </p:nvSpPr>
        <p:spPr>
          <a:xfrm>
            <a:off x="7027004" y="4003077"/>
            <a:ext cx="3742595" cy="1785104"/>
          </a:xfrm>
          <a:prstGeom prst="rect">
            <a:avLst/>
          </a:prstGeom>
          <a:solidFill>
            <a:schemeClr val="bg1"/>
          </a:solidFill>
        </p:spPr>
        <p:txBody>
          <a:bodyPr wrap="square" rIns="9000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  <a:latin typeface="Montserrat" pitchFamily="2" charset="77"/>
              </a:rPr>
              <a:t>+1 </a:t>
            </a:r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billón USD</a:t>
            </a:r>
            <a:endParaRPr lang="es-ES" sz="4000" b="1" dirty="0">
              <a:solidFill>
                <a:schemeClr val="tx2"/>
              </a:solidFill>
              <a:latin typeface="Montserrat" pitchFamily="2" charset="77"/>
            </a:endParaRPr>
          </a:p>
          <a:p>
            <a:r>
              <a:rPr lang="es-ES" sz="1400" dirty="0">
                <a:latin typeface="Montserrat Thin" pitchFamily="2" charset="77"/>
              </a:rPr>
              <a:t>Representan en valor de activos el grupo de 24 gestoras de fondos que exigió a la ISSB el </a:t>
            </a:r>
            <a:r>
              <a:rPr lang="es-ES" sz="1400" b="1" dirty="0">
                <a:latin typeface="Montserrat SemiBold" pitchFamily="2" charset="77"/>
              </a:rPr>
              <a:t>desarrollo de estándares de reporting “S” relacionados con Derechos Humanos y Capital Humano</a:t>
            </a:r>
            <a:r>
              <a:rPr lang="es-ES" sz="1400" b="1" baseline="30000" dirty="0">
                <a:latin typeface="Montserrat SemiBold" pitchFamily="2" charset="77"/>
              </a:rPr>
              <a:t>1</a:t>
            </a:r>
            <a:endParaRPr lang="en-GB" sz="400" b="1" baseline="30000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71F4B39-15A1-6ABC-8F4C-180F99C9B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58" y="1054530"/>
            <a:ext cx="4698998" cy="16921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BF0D61C-6C83-87F0-5F76-D09EF751B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3" y="2222475"/>
            <a:ext cx="4983072" cy="13786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195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C1A29DF-967D-562E-F083-CC9F638DD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0E669-6600-4412-AFE6-38C76D19135E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237F045-3D0E-3E15-A262-EDFFBA4FFB1C}"/>
              </a:ext>
            </a:extLst>
          </p:cNvPr>
          <p:cNvSpPr/>
          <p:nvPr/>
        </p:nvSpPr>
        <p:spPr>
          <a:xfrm>
            <a:off x="0" y="0"/>
            <a:ext cx="55340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87">
            <a:extLst>
              <a:ext uri="{FF2B5EF4-FFF2-40B4-BE49-F238E27FC236}">
                <a16:creationId xmlns:a16="http://schemas.microsoft.com/office/drawing/2014/main" id="{5D086346-DD3B-CCCE-BD4E-5EA2A55461F4}"/>
              </a:ext>
            </a:extLst>
          </p:cNvPr>
          <p:cNvSpPr/>
          <p:nvPr/>
        </p:nvSpPr>
        <p:spPr>
          <a:xfrm>
            <a:off x="751268" y="665272"/>
            <a:ext cx="2443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dirty="0">
                <a:solidFill>
                  <a:schemeClr val="bg1"/>
                </a:solidFill>
                <a:latin typeface="Montserrat" pitchFamily="2" charset="77"/>
              </a:rPr>
              <a:t>Politización de la ESG</a:t>
            </a:r>
            <a:endParaRPr kumimoji="0" lang="es-ES" sz="2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</p:txBody>
      </p:sp>
      <p:cxnSp>
        <p:nvCxnSpPr>
          <p:cNvPr id="10" name="Conector recto 7">
            <a:extLst>
              <a:ext uri="{FF2B5EF4-FFF2-40B4-BE49-F238E27FC236}">
                <a16:creationId xmlns:a16="http://schemas.microsoft.com/office/drawing/2014/main" id="{F875D592-04BA-612B-28B1-B098A588BCCB}"/>
              </a:ext>
            </a:extLst>
          </p:cNvPr>
          <p:cNvCxnSpPr>
            <a:cxnSpLocks/>
          </p:cNvCxnSpPr>
          <p:nvPr/>
        </p:nvCxnSpPr>
        <p:spPr>
          <a:xfrm>
            <a:off x="651044" y="662205"/>
            <a:ext cx="0" cy="83713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Forbes on Twitter: &quot;#BREAKING: In a video posted social media, former  President Trump pledged to ban ESG investing by executive order should he  retake the presidency, slamming the &quot;woke left&quot; and calling">
            <a:extLst>
              <a:ext uri="{FF2B5EF4-FFF2-40B4-BE49-F238E27FC236}">
                <a16:creationId xmlns:a16="http://schemas.microsoft.com/office/drawing/2014/main" id="{162CBAC4-BF6D-5DE9-49DF-75CD12DD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31" y="3429000"/>
            <a:ext cx="5381625" cy="30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52F53684-8E29-CA58-695D-654A0787D20D}"/>
              </a:ext>
            </a:extLst>
          </p:cNvPr>
          <p:cNvSpPr/>
          <p:nvPr/>
        </p:nvSpPr>
        <p:spPr>
          <a:xfrm>
            <a:off x="6096000" y="447120"/>
            <a:ext cx="5343524" cy="28140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0BE09C8-D633-8349-E07E-B062F13405A2}"/>
              </a:ext>
            </a:extLst>
          </p:cNvPr>
          <p:cNvSpPr/>
          <p:nvPr/>
        </p:nvSpPr>
        <p:spPr>
          <a:xfrm>
            <a:off x="6229349" y="3496882"/>
            <a:ext cx="5381625" cy="30384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AB91CB-759D-0FEF-6B5B-3F40A424C52F}"/>
              </a:ext>
            </a:extLst>
          </p:cNvPr>
          <p:cNvSpPr/>
          <p:nvPr/>
        </p:nvSpPr>
        <p:spPr>
          <a:xfrm>
            <a:off x="6229348" y="3496882"/>
            <a:ext cx="5311607" cy="29569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B09204-4422-0BF0-E69C-CCB612FCC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3"/>
          <a:stretch/>
        </p:blipFill>
        <p:spPr bwMode="auto">
          <a:xfrm>
            <a:off x="6164246" y="518321"/>
            <a:ext cx="5367353" cy="28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ED6FF59-2199-F71E-FDC1-1F548C97A6A3}"/>
              </a:ext>
            </a:extLst>
          </p:cNvPr>
          <p:cNvSpPr/>
          <p:nvPr/>
        </p:nvSpPr>
        <p:spPr>
          <a:xfrm>
            <a:off x="6159331" y="506584"/>
            <a:ext cx="5281401" cy="27546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D3824F-E89D-77D9-01F5-5596CB31EB48}"/>
              </a:ext>
            </a:extLst>
          </p:cNvPr>
          <p:cNvSpPr txBox="1"/>
          <p:nvPr/>
        </p:nvSpPr>
        <p:spPr>
          <a:xfrm>
            <a:off x="618922" y="2161541"/>
            <a:ext cx="43495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Montserrat" pitchFamily="2" charset="77"/>
              </a:rPr>
              <a:t>La politización de la sostenibilidad y el discurso Anti-ESG suponen un riesgo real para las empresas</a:t>
            </a:r>
          </a:p>
          <a:p>
            <a:endParaRPr lang="es-ES_tradnl" sz="1400" b="1" dirty="0">
              <a:latin typeface="Montserrat" pitchFamily="2" charset="77"/>
            </a:endParaRPr>
          </a:p>
          <a:p>
            <a:endParaRPr lang="es-ES_tradnl" sz="1400" b="1" dirty="0">
              <a:latin typeface="Montserra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solidFill>
                  <a:schemeClr val="bg1"/>
                </a:solidFill>
                <a:latin typeface="Montserrat Light" pitchFamily="2" charset="77"/>
              </a:rPr>
              <a:t>Contexto de </a:t>
            </a:r>
            <a:r>
              <a:rPr lang="es-ES_tradnl" sz="1600" b="1" dirty="0">
                <a:solidFill>
                  <a:schemeClr val="bg1"/>
                </a:solidFill>
                <a:latin typeface="Montserrat SemiBold" pitchFamily="2" charset="77"/>
              </a:rPr>
              <a:t>elevada polarización y conflictividad política</a:t>
            </a:r>
            <a:endParaRPr lang="es-ES_tradnl" sz="1600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s-ES_tradnl" sz="1600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bg1"/>
                </a:solidFill>
                <a:latin typeface="Montserrat SemiBold" pitchFamily="2" charset="77"/>
              </a:rPr>
              <a:t>Discursos críticos y negacionistas </a:t>
            </a:r>
            <a:r>
              <a:rPr lang="es-ES_tradnl" sz="1600" dirty="0">
                <a:solidFill>
                  <a:schemeClr val="bg1"/>
                </a:solidFill>
                <a:latin typeface="Montserrat Light" pitchFamily="2" charset="77"/>
              </a:rPr>
              <a:t>ganan peso en EE.UU. y Europa</a:t>
            </a: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s-ES_tradnl" sz="1600" b="1" dirty="0">
              <a:solidFill>
                <a:schemeClr val="bg1"/>
              </a:solidFill>
              <a:latin typeface="Montserrat SemiBold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dirty="0">
                <a:solidFill>
                  <a:schemeClr val="bg1"/>
                </a:solidFill>
                <a:latin typeface="Montserrat Light" pitchFamily="2" charset="77"/>
              </a:rPr>
              <a:t>Avance de </a:t>
            </a:r>
            <a:r>
              <a:rPr lang="es-ES_tradnl" sz="1600" b="1" dirty="0">
                <a:solidFill>
                  <a:schemeClr val="bg1"/>
                </a:solidFill>
                <a:latin typeface="Montserrat SemiBold" pitchFamily="2" charset="77"/>
              </a:rPr>
              <a:t>legislación expresamente Anti-ESG en EE.UU.</a:t>
            </a:r>
            <a:endParaRPr lang="es-ES_tradnl" sz="1600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s-ES_tradnl" sz="1600" b="1" dirty="0">
              <a:solidFill>
                <a:schemeClr val="bg1"/>
              </a:solidFill>
              <a:latin typeface="Montserrat Light" pitchFamily="2" charset="77"/>
            </a:endParaRP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ES_tradnl" sz="1600" b="1" dirty="0">
                <a:solidFill>
                  <a:schemeClr val="bg1"/>
                </a:solidFill>
                <a:latin typeface="Montserrat SemiBold" pitchFamily="2" charset="77"/>
              </a:rPr>
              <a:t>Llamada al </a:t>
            </a:r>
            <a:r>
              <a:rPr lang="es-ES_tradnl" sz="1600" b="1" dirty="0" err="1">
                <a:solidFill>
                  <a:schemeClr val="bg1"/>
                </a:solidFill>
                <a:latin typeface="Montserrat SemiBold" pitchFamily="2" charset="77"/>
              </a:rPr>
              <a:t>Buycott</a:t>
            </a:r>
            <a:r>
              <a:rPr lang="es-ES_tradnl" sz="1600" b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  <a:r>
              <a:rPr lang="es-ES_tradnl" sz="1600" dirty="0">
                <a:solidFill>
                  <a:schemeClr val="bg1"/>
                </a:solidFill>
                <a:latin typeface="Montserrat Light" pitchFamily="2" charset="77"/>
              </a:rPr>
              <a:t>a empresas promotoras de la sostenibilidad</a:t>
            </a:r>
          </a:p>
        </p:txBody>
      </p:sp>
    </p:spTree>
    <p:extLst>
      <p:ext uri="{BB962C8B-B14F-4D97-AF65-F5344CB8AC3E}">
        <p14:creationId xmlns:p14="http://schemas.microsoft.com/office/powerpoint/2010/main" val="1214326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7C001ABF-0CA3-B531-13DE-4EF39D685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0870" r="478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3644A0CE-A1B4-11AE-6E45-C366E83DB3BA}"/>
              </a:ext>
            </a:extLst>
          </p:cNvPr>
          <p:cNvGrpSpPr/>
          <p:nvPr/>
        </p:nvGrpSpPr>
        <p:grpSpPr>
          <a:xfrm>
            <a:off x="6049175" y="4085885"/>
            <a:ext cx="3083459" cy="2584547"/>
            <a:chOff x="6049175" y="4085885"/>
            <a:chExt cx="3083459" cy="2584547"/>
          </a:xfrm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64F7340D-0FB2-8360-F575-E5F98AB35D43}"/>
                </a:ext>
              </a:extLst>
            </p:cNvPr>
            <p:cNvSpPr/>
            <p:nvPr/>
          </p:nvSpPr>
          <p:spPr>
            <a:xfrm rot="3728703">
              <a:off x="5634987" y="4500073"/>
              <a:ext cx="1518424" cy="690047"/>
            </a:xfrm>
            <a:prstGeom prst="rect">
              <a:avLst/>
            </a:prstGeom>
            <a:solidFill>
              <a:schemeClr val="tx1">
                <a:alpha val="29000"/>
              </a:scheme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TextBox 124">
              <a:extLst>
                <a:ext uri="{FF2B5EF4-FFF2-40B4-BE49-F238E27FC236}">
                  <a16:creationId xmlns:a16="http://schemas.microsoft.com/office/drawing/2014/main" id="{85A36338-FCB8-8CDB-DFD3-A6B15B5F5D34}"/>
                </a:ext>
              </a:extLst>
            </p:cNvPr>
            <p:cNvSpPr txBox="1"/>
            <p:nvPr/>
          </p:nvSpPr>
          <p:spPr>
            <a:xfrm>
              <a:off x="6096000" y="5197346"/>
              <a:ext cx="3036634" cy="14730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72000">
              <a:spAutoFit/>
            </a:bodyPr>
            <a:lstStyle/>
            <a:p>
              <a:r>
                <a:rPr lang="es-ES" sz="3200" b="1" dirty="0">
                  <a:solidFill>
                    <a:schemeClr val="tx2"/>
                  </a:solidFill>
                  <a:latin typeface="Montserrat" pitchFamily="2" charset="77"/>
                </a:rPr>
                <a:t>76%</a:t>
              </a:r>
            </a:p>
            <a:p>
              <a:r>
                <a:rPr lang="es-ES" sz="1400" dirty="0">
                  <a:latin typeface="Montserrat Light" panose="00000400000000000000" pitchFamily="2" charset="0"/>
                </a:rPr>
                <a:t>De los líderes empresariales de las principales industrias </a:t>
              </a:r>
              <a:r>
                <a:rPr lang="es-ES" sz="1400" b="1" dirty="0">
                  <a:latin typeface="Montserrat SemiBold" pitchFamily="2" charset="77"/>
                </a:rPr>
                <a:t>no confían en los reportes ESG </a:t>
              </a:r>
              <a:r>
                <a:rPr lang="es-ES" sz="1400" dirty="0">
                  <a:latin typeface="Montserrat Light" panose="00000400000000000000" pitchFamily="2" charset="0"/>
                </a:rPr>
                <a:t>de sus competidores</a:t>
              </a:r>
              <a:r>
                <a:rPr lang="es-ES" sz="1400" baseline="30000" dirty="0">
                  <a:latin typeface="Montserrat Light" panose="00000400000000000000" pitchFamily="2" charset="0"/>
                </a:rPr>
                <a:t>3</a:t>
              </a:r>
              <a:endParaRPr lang="es-ES" sz="1400" b="1" baseline="30000" dirty="0">
                <a:latin typeface="Montserrat" pitchFamily="2" charset="77"/>
              </a:endParaRPr>
            </a:p>
          </p:txBody>
        </p: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A7BA3F19-BB1A-41C6-E7D6-A0809629DE24}"/>
                </a:ext>
              </a:extLst>
            </p:cNvPr>
            <p:cNvCxnSpPr>
              <a:cxnSpLocks/>
            </p:cNvCxnSpPr>
            <p:nvPr/>
          </p:nvCxnSpPr>
          <p:spPr>
            <a:xfrm>
              <a:off x="6308433" y="4635559"/>
              <a:ext cx="281938" cy="56178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7E4B97B4-BDB3-F69C-2084-9A405AB85B82}"/>
              </a:ext>
            </a:extLst>
          </p:cNvPr>
          <p:cNvGrpSpPr/>
          <p:nvPr/>
        </p:nvGrpSpPr>
        <p:grpSpPr>
          <a:xfrm>
            <a:off x="6809900" y="2841026"/>
            <a:ext cx="4555058" cy="1446550"/>
            <a:chOff x="6809900" y="2841026"/>
            <a:chExt cx="4555058" cy="1446550"/>
          </a:xfrm>
        </p:grpSpPr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92EC5BE0-24C2-AA3C-09FD-1A6A615AB706}"/>
                </a:ext>
              </a:extLst>
            </p:cNvPr>
            <p:cNvSpPr/>
            <p:nvPr/>
          </p:nvSpPr>
          <p:spPr>
            <a:xfrm>
              <a:off x="6809900" y="3242318"/>
              <a:ext cx="1676178" cy="690047"/>
            </a:xfrm>
            <a:prstGeom prst="rect">
              <a:avLst/>
            </a:prstGeom>
            <a:solidFill>
              <a:schemeClr val="tx1">
                <a:alpha val="29000"/>
              </a:scheme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extBox 124">
              <a:extLst>
                <a:ext uri="{FF2B5EF4-FFF2-40B4-BE49-F238E27FC236}">
                  <a16:creationId xmlns:a16="http://schemas.microsoft.com/office/drawing/2014/main" id="{D9AAC0C3-97C3-FE23-B712-1E9EFC2FCD89}"/>
                </a:ext>
              </a:extLst>
            </p:cNvPr>
            <p:cNvSpPr txBox="1"/>
            <p:nvPr/>
          </p:nvSpPr>
          <p:spPr>
            <a:xfrm>
              <a:off x="8328324" y="2841026"/>
              <a:ext cx="3036634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0000">
              <a:spAutoFit/>
            </a:bodyPr>
            <a:lstStyle/>
            <a:p>
              <a:r>
                <a:rPr lang="es-ES" sz="1600" b="1" dirty="0">
                  <a:solidFill>
                    <a:schemeClr val="tx2"/>
                  </a:solidFill>
                  <a:latin typeface="Montserrat" pitchFamily="2" charset="77"/>
                </a:rPr>
                <a:t>Solo</a:t>
              </a:r>
              <a:r>
                <a:rPr lang="es-ES" b="1" dirty="0">
                  <a:solidFill>
                    <a:schemeClr val="tx2"/>
                  </a:solidFill>
                  <a:latin typeface="Montserrat" pitchFamily="2" charset="77"/>
                </a:rPr>
                <a:t> </a:t>
              </a:r>
              <a:r>
                <a:rPr lang="es-ES" sz="3200" b="1" dirty="0">
                  <a:solidFill>
                    <a:schemeClr val="tx2"/>
                  </a:solidFill>
                  <a:latin typeface="Montserrat" pitchFamily="2" charset="77"/>
                </a:rPr>
                <a:t>18%</a:t>
              </a:r>
            </a:p>
            <a:p>
              <a:r>
                <a:rPr lang="es-ES" sz="1400" dirty="0">
                  <a:latin typeface="Montserrat Light" panose="00000400000000000000" pitchFamily="2" charset="0"/>
                </a:rPr>
                <a:t>De los empleados </a:t>
              </a:r>
              <a:r>
                <a:rPr lang="es-ES" sz="1400" dirty="0" err="1">
                  <a:latin typeface="Montserrat Light" panose="00000400000000000000" pitchFamily="2" charset="0"/>
                </a:rPr>
                <a:t>GenZ</a:t>
              </a:r>
              <a:r>
                <a:rPr lang="es-ES" sz="1400" dirty="0">
                  <a:latin typeface="Montserrat Light" panose="00000400000000000000" pitchFamily="2" charset="0"/>
                </a:rPr>
                <a:t> </a:t>
              </a:r>
              <a:r>
                <a:rPr lang="es-ES" sz="1400" b="1" dirty="0">
                  <a:latin typeface="Montserrat SemiBold" pitchFamily="2" charset="77"/>
                </a:rPr>
                <a:t>cree que sus empresas están realmente comprometidos </a:t>
              </a:r>
              <a:r>
                <a:rPr lang="es-ES" sz="1400" dirty="0">
                  <a:latin typeface="Montserrat Light" panose="00000400000000000000" pitchFamily="2" charset="0"/>
                </a:rPr>
                <a:t>contra el cambio climático</a:t>
              </a:r>
              <a:r>
                <a:rPr lang="es-ES" sz="1400" baseline="30000" dirty="0">
                  <a:latin typeface="Montserrat Light" panose="00000400000000000000" pitchFamily="2" charset="0"/>
                </a:rPr>
                <a:t>2</a:t>
              </a: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24E99DE-5CD3-3946-A157-8494FC120308}"/>
                </a:ext>
              </a:extLst>
            </p:cNvPr>
            <p:cNvCxnSpPr>
              <a:cxnSpLocks/>
            </p:cNvCxnSpPr>
            <p:nvPr/>
          </p:nvCxnSpPr>
          <p:spPr>
            <a:xfrm>
              <a:off x="7172787" y="3585665"/>
              <a:ext cx="111692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BE5AD7B-7882-A888-182C-86D6BE3E883A}"/>
              </a:ext>
            </a:extLst>
          </p:cNvPr>
          <p:cNvGrpSpPr/>
          <p:nvPr/>
        </p:nvGrpSpPr>
        <p:grpSpPr>
          <a:xfrm>
            <a:off x="5963409" y="496516"/>
            <a:ext cx="3659153" cy="2874693"/>
            <a:chOff x="5963409" y="496516"/>
            <a:chExt cx="3659153" cy="2874693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43FBEEC3-FF24-C6DF-AF75-8E0D2E49333A}"/>
                </a:ext>
              </a:extLst>
            </p:cNvPr>
            <p:cNvSpPr/>
            <p:nvPr/>
          </p:nvSpPr>
          <p:spPr>
            <a:xfrm rot="7247165">
              <a:off x="5421552" y="2139304"/>
              <a:ext cx="1773762" cy="690047"/>
            </a:xfrm>
            <a:prstGeom prst="rect">
              <a:avLst/>
            </a:prstGeom>
            <a:solidFill>
              <a:schemeClr val="tx1">
                <a:alpha val="29000"/>
              </a:scheme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TextBox 124">
              <a:extLst>
                <a:ext uri="{FF2B5EF4-FFF2-40B4-BE49-F238E27FC236}">
                  <a16:creationId xmlns:a16="http://schemas.microsoft.com/office/drawing/2014/main" id="{92CF1730-1AF4-2DE4-9581-F9C6434F501A}"/>
                </a:ext>
              </a:extLst>
            </p:cNvPr>
            <p:cNvSpPr txBox="1"/>
            <p:nvPr/>
          </p:nvSpPr>
          <p:spPr>
            <a:xfrm>
              <a:off x="6096000" y="496516"/>
              <a:ext cx="3526562" cy="1499623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</p:spPr>
          <p:txBody>
            <a:bodyPr wrap="square" tIns="72000" bIns="72000">
              <a:spAutoFit/>
            </a:bodyPr>
            <a:lstStyle/>
            <a:p>
              <a:r>
                <a:rPr lang="es-ES" sz="1600" b="1" dirty="0">
                  <a:solidFill>
                    <a:schemeClr val="tx2"/>
                  </a:solidFill>
                  <a:latin typeface="Montserrat" pitchFamily="2" charset="77"/>
                </a:rPr>
                <a:t>+</a:t>
              </a:r>
              <a:r>
                <a:rPr lang="es-ES" sz="3200" b="1" dirty="0">
                  <a:solidFill>
                    <a:schemeClr val="tx2"/>
                  </a:solidFill>
                  <a:latin typeface="Montserrat" pitchFamily="2" charset="77"/>
                </a:rPr>
                <a:t>50%</a:t>
              </a:r>
            </a:p>
            <a:p>
              <a:r>
                <a:rPr lang="es-ES" sz="1400" dirty="0">
                  <a:latin typeface="Montserrat Light" panose="00000400000000000000" pitchFamily="2" charset="0"/>
                </a:rPr>
                <a:t>De la población cree que </a:t>
              </a:r>
              <a:r>
                <a:rPr lang="es-ES" sz="1400" b="1" dirty="0">
                  <a:latin typeface="Montserrat SemiBold" pitchFamily="2" charset="77"/>
                </a:rPr>
                <a:t>las empresas no están haciendo lo suficiente </a:t>
              </a:r>
              <a:r>
                <a:rPr lang="es-ES" sz="1400" dirty="0">
                  <a:latin typeface="Montserrat Light" panose="00000400000000000000" pitchFamily="2" charset="0"/>
                </a:rPr>
                <a:t>para abordar el cambio climático o la desigualdad</a:t>
              </a:r>
              <a:r>
                <a:rPr lang="es-ES" sz="1400" baseline="30000" dirty="0">
                  <a:latin typeface="Montserrat Light" panose="00000400000000000000" pitchFamily="2" charset="0"/>
                </a:rPr>
                <a:t>1</a:t>
              </a:r>
              <a:endParaRPr lang="es-ES" sz="1400" b="1" baseline="30000" dirty="0">
                <a:latin typeface="Montserrat SemiBold" pitchFamily="2" charset="77"/>
              </a:endParaRP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1AFF1C49-4BF8-524C-7FD8-AFAED59587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9611" y="2005525"/>
              <a:ext cx="290760" cy="536409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3D16AA1-906E-ABEC-107F-04D9C22A26AC}"/>
              </a:ext>
            </a:extLst>
          </p:cNvPr>
          <p:cNvSpPr/>
          <p:nvPr/>
        </p:nvSpPr>
        <p:spPr>
          <a:xfrm>
            <a:off x="-38610" y="2687341"/>
            <a:ext cx="5929254" cy="180000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A6D6DA0-9BC0-0814-6BDF-53209883137B}"/>
              </a:ext>
            </a:extLst>
          </p:cNvPr>
          <p:cNvSpPr/>
          <p:nvPr/>
        </p:nvSpPr>
        <p:spPr>
          <a:xfrm>
            <a:off x="-38611" y="2736721"/>
            <a:ext cx="5848745" cy="1701240"/>
          </a:xfrm>
          <a:prstGeom prst="rect">
            <a:avLst/>
          </a:prstGeom>
          <a:solidFill>
            <a:schemeClr val="tx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8EF61FFA-609B-EB9B-9AD7-3112E4E9CB58}"/>
              </a:ext>
            </a:extLst>
          </p:cNvPr>
          <p:cNvCxnSpPr>
            <a:cxnSpLocks/>
          </p:cNvCxnSpPr>
          <p:nvPr/>
        </p:nvCxnSpPr>
        <p:spPr>
          <a:xfrm>
            <a:off x="-38611" y="3585665"/>
            <a:ext cx="6216387" cy="335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87">
            <a:extLst>
              <a:ext uri="{FF2B5EF4-FFF2-40B4-BE49-F238E27FC236}">
                <a16:creationId xmlns:a16="http://schemas.microsoft.com/office/drawing/2014/main" id="{A458C0FA-0351-A567-ECA3-ADD82F97940D}"/>
              </a:ext>
            </a:extLst>
          </p:cNvPr>
          <p:cNvSpPr/>
          <p:nvPr/>
        </p:nvSpPr>
        <p:spPr>
          <a:xfrm>
            <a:off x="169133" y="3309007"/>
            <a:ext cx="1571098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205447"/>
                      <a:gd name="connsiteY0" fmla="*/ 0 h 830997"/>
                      <a:gd name="connsiteX1" fmla="*/ 485198 w 2205447"/>
                      <a:gd name="connsiteY1" fmla="*/ 0 h 830997"/>
                      <a:gd name="connsiteX2" fmla="*/ 970397 w 2205447"/>
                      <a:gd name="connsiteY2" fmla="*/ 0 h 830997"/>
                      <a:gd name="connsiteX3" fmla="*/ 1455595 w 2205447"/>
                      <a:gd name="connsiteY3" fmla="*/ 0 h 830997"/>
                      <a:gd name="connsiteX4" fmla="*/ 2205447 w 2205447"/>
                      <a:gd name="connsiteY4" fmla="*/ 0 h 830997"/>
                      <a:gd name="connsiteX5" fmla="*/ 2205447 w 2205447"/>
                      <a:gd name="connsiteY5" fmla="*/ 432118 h 830997"/>
                      <a:gd name="connsiteX6" fmla="*/ 2205447 w 2205447"/>
                      <a:gd name="connsiteY6" fmla="*/ 830997 h 830997"/>
                      <a:gd name="connsiteX7" fmla="*/ 1676140 w 2205447"/>
                      <a:gd name="connsiteY7" fmla="*/ 830997 h 830997"/>
                      <a:gd name="connsiteX8" fmla="*/ 1124778 w 2205447"/>
                      <a:gd name="connsiteY8" fmla="*/ 830997 h 830997"/>
                      <a:gd name="connsiteX9" fmla="*/ 617525 w 2205447"/>
                      <a:gd name="connsiteY9" fmla="*/ 830997 h 830997"/>
                      <a:gd name="connsiteX10" fmla="*/ 0 w 2205447"/>
                      <a:gd name="connsiteY10" fmla="*/ 830997 h 830997"/>
                      <a:gd name="connsiteX11" fmla="*/ 0 w 2205447"/>
                      <a:gd name="connsiteY11" fmla="*/ 440428 h 830997"/>
                      <a:gd name="connsiteX12" fmla="*/ 0 w 2205447"/>
                      <a:gd name="connsiteY12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05447" h="830997" fill="none" extrusionOk="0">
                        <a:moveTo>
                          <a:pt x="0" y="0"/>
                        </a:moveTo>
                        <a:cubicBezTo>
                          <a:pt x="147257" y="-17067"/>
                          <a:pt x="290950" y="-3849"/>
                          <a:pt x="485198" y="0"/>
                        </a:cubicBezTo>
                        <a:cubicBezTo>
                          <a:pt x="679446" y="3849"/>
                          <a:pt x="775078" y="-11727"/>
                          <a:pt x="970397" y="0"/>
                        </a:cubicBezTo>
                        <a:cubicBezTo>
                          <a:pt x="1165716" y="11727"/>
                          <a:pt x="1354359" y="-14256"/>
                          <a:pt x="1455595" y="0"/>
                        </a:cubicBezTo>
                        <a:cubicBezTo>
                          <a:pt x="1556831" y="14256"/>
                          <a:pt x="2013057" y="-23080"/>
                          <a:pt x="2205447" y="0"/>
                        </a:cubicBezTo>
                        <a:cubicBezTo>
                          <a:pt x="2193230" y="122540"/>
                          <a:pt x="2207690" y="220291"/>
                          <a:pt x="2205447" y="432118"/>
                        </a:cubicBezTo>
                        <a:cubicBezTo>
                          <a:pt x="2203204" y="643945"/>
                          <a:pt x="2205370" y="710652"/>
                          <a:pt x="2205447" y="830997"/>
                        </a:cubicBezTo>
                        <a:cubicBezTo>
                          <a:pt x="2079922" y="822148"/>
                          <a:pt x="1790224" y="805715"/>
                          <a:pt x="1676140" y="830997"/>
                        </a:cubicBezTo>
                        <a:cubicBezTo>
                          <a:pt x="1562056" y="856279"/>
                          <a:pt x="1347766" y="837226"/>
                          <a:pt x="1124778" y="830997"/>
                        </a:cubicBezTo>
                        <a:cubicBezTo>
                          <a:pt x="901790" y="824768"/>
                          <a:pt x="812253" y="847787"/>
                          <a:pt x="617525" y="830997"/>
                        </a:cubicBezTo>
                        <a:cubicBezTo>
                          <a:pt x="422797" y="814207"/>
                          <a:pt x="257317" y="804588"/>
                          <a:pt x="0" y="830997"/>
                        </a:cubicBezTo>
                        <a:cubicBezTo>
                          <a:pt x="-14060" y="653866"/>
                          <a:pt x="-15086" y="603521"/>
                          <a:pt x="0" y="440428"/>
                        </a:cubicBezTo>
                        <a:cubicBezTo>
                          <a:pt x="15086" y="277335"/>
                          <a:pt x="-17327" y="95148"/>
                          <a:pt x="0" y="0"/>
                        </a:cubicBezTo>
                        <a:close/>
                      </a:path>
                      <a:path w="2205447" h="830997" stroke="0" extrusionOk="0">
                        <a:moveTo>
                          <a:pt x="0" y="0"/>
                        </a:moveTo>
                        <a:cubicBezTo>
                          <a:pt x="223133" y="-3049"/>
                          <a:pt x="348025" y="-10203"/>
                          <a:pt x="551362" y="0"/>
                        </a:cubicBezTo>
                        <a:cubicBezTo>
                          <a:pt x="754699" y="10203"/>
                          <a:pt x="820386" y="6932"/>
                          <a:pt x="1080669" y="0"/>
                        </a:cubicBezTo>
                        <a:cubicBezTo>
                          <a:pt x="1340952" y="-6932"/>
                          <a:pt x="1387755" y="-19834"/>
                          <a:pt x="1676140" y="0"/>
                        </a:cubicBezTo>
                        <a:cubicBezTo>
                          <a:pt x="1964525" y="19834"/>
                          <a:pt x="2020170" y="629"/>
                          <a:pt x="2205447" y="0"/>
                        </a:cubicBezTo>
                        <a:cubicBezTo>
                          <a:pt x="2216908" y="114284"/>
                          <a:pt x="2189870" y="225261"/>
                          <a:pt x="2205447" y="415499"/>
                        </a:cubicBezTo>
                        <a:cubicBezTo>
                          <a:pt x="2221024" y="605737"/>
                          <a:pt x="2220919" y="724791"/>
                          <a:pt x="2205447" y="830997"/>
                        </a:cubicBezTo>
                        <a:cubicBezTo>
                          <a:pt x="1999022" y="850912"/>
                          <a:pt x="1866419" y="848897"/>
                          <a:pt x="1632031" y="830997"/>
                        </a:cubicBezTo>
                        <a:cubicBezTo>
                          <a:pt x="1397643" y="813097"/>
                          <a:pt x="1322549" y="847997"/>
                          <a:pt x="1058615" y="830997"/>
                        </a:cubicBezTo>
                        <a:cubicBezTo>
                          <a:pt x="794681" y="813997"/>
                          <a:pt x="256481" y="788643"/>
                          <a:pt x="0" y="830997"/>
                        </a:cubicBezTo>
                        <a:cubicBezTo>
                          <a:pt x="-14115" y="653756"/>
                          <a:pt x="-19510" y="531395"/>
                          <a:pt x="0" y="407189"/>
                        </a:cubicBezTo>
                        <a:cubicBezTo>
                          <a:pt x="19510" y="282983"/>
                          <a:pt x="2882" y="16151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ES_tradnl" sz="1400" b="1" kern="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Obligatoriedad </a:t>
            </a:r>
          </a:p>
          <a:p>
            <a:pPr algn="ctr"/>
            <a:r>
              <a:rPr lang="es-ES_tradnl" sz="1400" b="1" kern="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(no diferencial)</a:t>
            </a:r>
          </a:p>
        </p:txBody>
      </p:sp>
      <p:sp>
        <p:nvSpPr>
          <p:cNvPr id="24" name="Rectangle 87">
            <a:extLst>
              <a:ext uri="{FF2B5EF4-FFF2-40B4-BE49-F238E27FC236}">
                <a16:creationId xmlns:a16="http://schemas.microsoft.com/office/drawing/2014/main" id="{F8BEF8A7-9B87-42BF-994A-306A9D652B76}"/>
              </a:ext>
            </a:extLst>
          </p:cNvPr>
          <p:cNvSpPr/>
          <p:nvPr/>
        </p:nvSpPr>
        <p:spPr>
          <a:xfrm>
            <a:off x="1830868" y="3309007"/>
            <a:ext cx="1427787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1796724"/>
                      <a:gd name="connsiteY0" fmla="*/ 0 h 584775"/>
                      <a:gd name="connsiteX1" fmla="*/ 598908 w 1796724"/>
                      <a:gd name="connsiteY1" fmla="*/ 0 h 584775"/>
                      <a:gd name="connsiteX2" fmla="*/ 1233750 w 1796724"/>
                      <a:gd name="connsiteY2" fmla="*/ 0 h 584775"/>
                      <a:gd name="connsiteX3" fmla="*/ 1796724 w 1796724"/>
                      <a:gd name="connsiteY3" fmla="*/ 0 h 584775"/>
                      <a:gd name="connsiteX4" fmla="*/ 1796724 w 1796724"/>
                      <a:gd name="connsiteY4" fmla="*/ 584775 h 584775"/>
                      <a:gd name="connsiteX5" fmla="*/ 1197816 w 1796724"/>
                      <a:gd name="connsiteY5" fmla="*/ 584775 h 584775"/>
                      <a:gd name="connsiteX6" fmla="*/ 580941 w 1796724"/>
                      <a:gd name="connsiteY6" fmla="*/ 584775 h 584775"/>
                      <a:gd name="connsiteX7" fmla="*/ 0 w 1796724"/>
                      <a:gd name="connsiteY7" fmla="*/ 584775 h 584775"/>
                      <a:gd name="connsiteX8" fmla="*/ 0 w 1796724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6724" h="584775" fill="none" extrusionOk="0">
                        <a:moveTo>
                          <a:pt x="0" y="0"/>
                        </a:moveTo>
                        <a:cubicBezTo>
                          <a:pt x="284599" y="-14511"/>
                          <a:pt x="311327" y="17057"/>
                          <a:pt x="598908" y="0"/>
                        </a:cubicBezTo>
                        <a:cubicBezTo>
                          <a:pt x="886489" y="-17057"/>
                          <a:pt x="1040415" y="20117"/>
                          <a:pt x="1233750" y="0"/>
                        </a:cubicBezTo>
                        <a:cubicBezTo>
                          <a:pt x="1427085" y="-20117"/>
                          <a:pt x="1606183" y="-11078"/>
                          <a:pt x="1796724" y="0"/>
                        </a:cubicBezTo>
                        <a:cubicBezTo>
                          <a:pt x="1784021" y="291133"/>
                          <a:pt x="1807929" y="312127"/>
                          <a:pt x="1796724" y="584775"/>
                        </a:cubicBezTo>
                        <a:cubicBezTo>
                          <a:pt x="1667612" y="591215"/>
                          <a:pt x="1357755" y="575078"/>
                          <a:pt x="1197816" y="584775"/>
                        </a:cubicBezTo>
                        <a:cubicBezTo>
                          <a:pt x="1037877" y="594472"/>
                          <a:pt x="788690" y="592142"/>
                          <a:pt x="580941" y="584775"/>
                        </a:cubicBezTo>
                        <a:cubicBezTo>
                          <a:pt x="373193" y="577408"/>
                          <a:pt x="252647" y="585057"/>
                          <a:pt x="0" y="584775"/>
                        </a:cubicBezTo>
                        <a:cubicBezTo>
                          <a:pt x="9868" y="448991"/>
                          <a:pt x="-27216" y="161334"/>
                          <a:pt x="0" y="0"/>
                        </a:cubicBezTo>
                        <a:close/>
                      </a:path>
                      <a:path w="1796724" h="584775" stroke="0" extrusionOk="0">
                        <a:moveTo>
                          <a:pt x="0" y="0"/>
                        </a:moveTo>
                        <a:cubicBezTo>
                          <a:pt x="269217" y="-9164"/>
                          <a:pt x="414935" y="-28401"/>
                          <a:pt x="598908" y="0"/>
                        </a:cubicBezTo>
                        <a:cubicBezTo>
                          <a:pt x="782881" y="28401"/>
                          <a:pt x="1058152" y="15923"/>
                          <a:pt x="1179849" y="0"/>
                        </a:cubicBezTo>
                        <a:cubicBezTo>
                          <a:pt x="1301546" y="-15923"/>
                          <a:pt x="1532628" y="-29687"/>
                          <a:pt x="1796724" y="0"/>
                        </a:cubicBezTo>
                        <a:cubicBezTo>
                          <a:pt x="1792762" y="175188"/>
                          <a:pt x="1814568" y="315256"/>
                          <a:pt x="1796724" y="584775"/>
                        </a:cubicBezTo>
                        <a:cubicBezTo>
                          <a:pt x="1571929" y="588934"/>
                          <a:pt x="1464175" y="583898"/>
                          <a:pt x="1179849" y="584775"/>
                        </a:cubicBezTo>
                        <a:cubicBezTo>
                          <a:pt x="895524" y="585652"/>
                          <a:pt x="792278" y="601659"/>
                          <a:pt x="598908" y="584775"/>
                        </a:cubicBezTo>
                        <a:cubicBezTo>
                          <a:pt x="405538" y="567891"/>
                          <a:pt x="259374" y="611970"/>
                          <a:pt x="0" y="584775"/>
                        </a:cubicBezTo>
                        <a:cubicBezTo>
                          <a:pt x="-20334" y="456382"/>
                          <a:pt x="17154" y="13351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ES_tradnl" sz="1400" b="1" kern="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Debilidades de gestión </a:t>
            </a:r>
          </a:p>
        </p:txBody>
      </p:sp>
      <p:sp>
        <p:nvSpPr>
          <p:cNvPr id="27" name="Rectangle 87">
            <a:extLst>
              <a:ext uri="{FF2B5EF4-FFF2-40B4-BE49-F238E27FC236}">
                <a16:creationId xmlns:a16="http://schemas.microsoft.com/office/drawing/2014/main" id="{847293AF-2042-FAD2-F1F8-A335B50C8AF6}"/>
              </a:ext>
            </a:extLst>
          </p:cNvPr>
          <p:cNvSpPr/>
          <p:nvPr/>
        </p:nvSpPr>
        <p:spPr>
          <a:xfrm>
            <a:off x="3349292" y="3309007"/>
            <a:ext cx="1427787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53367119">
                  <a:custGeom>
                    <a:avLst/>
                    <a:gdLst>
                      <a:gd name="connsiteX0" fmla="*/ 0 w 2205447"/>
                      <a:gd name="connsiteY0" fmla="*/ 0 h 830997"/>
                      <a:gd name="connsiteX1" fmla="*/ 485198 w 2205447"/>
                      <a:gd name="connsiteY1" fmla="*/ 0 h 830997"/>
                      <a:gd name="connsiteX2" fmla="*/ 970397 w 2205447"/>
                      <a:gd name="connsiteY2" fmla="*/ 0 h 830997"/>
                      <a:gd name="connsiteX3" fmla="*/ 1455595 w 2205447"/>
                      <a:gd name="connsiteY3" fmla="*/ 0 h 830997"/>
                      <a:gd name="connsiteX4" fmla="*/ 2205447 w 2205447"/>
                      <a:gd name="connsiteY4" fmla="*/ 0 h 830997"/>
                      <a:gd name="connsiteX5" fmla="*/ 2205447 w 2205447"/>
                      <a:gd name="connsiteY5" fmla="*/ 432118 h 830997"/>
                      <a:gd name="connsiteX6" fmla="*/ 2205447 w 2205447"/>
                      <a:gd name="connsiteY6" fmla="*/ 830997 h 830997"/>
                      <a:gd name="connsiteX7" fmla="*/ 1676140 w 2205447"/>
                      <a:gd name="connsiteY7" fmla="*/ 830997 h 830997"/>
                      <a:gd name="connsiteX8" fmla="*/ 1124778 w 2205447"/>
                      <a:gd name="connsiteY8" fmla="*/ 830997 h 830997"/>
                      <a:gd name="connsiteX9" fmla="*/ 617525 w 2205447"/>
                      <a:gd name="connsiteY9" fmla="*/ 830997 h 830997"/>
                      <a:gd name="connsiteX10" fmla="*/ 0 w 2205447"/>
                      <a:gd name="connsiteY10" fmla="*/ 830997 h 830997"/>
                      <a:gd name="connsiteX11" fmla="*/ 0 w 2205447"/>
                      <a:gd name="connsiteY11" fmla="*/ 440428 h 830997"/>
                      <a:gd name="connsiteX12" fmla="*/ 0 w 2205447"/>
                      <a:gd name="connsiteY12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05447" h="830997" fill="none" extrusionOk="0">
                        <a:moveTo>
                          <a:pt x="0" y="0"/>
                        </a:moveTo>
                        <a:cubicBezTo>
                          <a:pt x="147257" y="-17067"/>
                          <a:pt x="290950" y="-3849"/>
                          <a:pt x="485198" y="0"/>
                        </a:cubicBezTo>
                        <a:cubicBezTo>
                          <a:pt x="679446" y="3849"/>
                          <a:pt x="775078" y="-11727"/>
                          <a:pt x="970397" y="0"/>
                        </a:cubicBezTo>
                        <a:cubicBezTo>
                          <a:pt x="1165716" y="11727"/>
                          <a:pt x="1354359" y="-14256"/>
                          <a:pt x="1455595" y="0"/>
                        </a:cubicBezTo>
                        <a:cubicBezTo>
                          <a:pt x="1556831" y="14256"/>
                          <a:pt x="2013057" y="-23080"/>
                          <a:pt x="2205447" y="0"/>
                        </a:cubicBezTo>
                        <a:cubicBezTo>
                          <a:pt x="2193230" y="122540"/>
                          <a:pt x="2207690" y="220291"/>
                          <a:pt x="2205447" y="432118"/>
                        </a:cubicBezTo>
                        <a:cubicBezTo>
                          <a:pt x="2203204" y="643945"/>
                          <a:pt x="2205370" y="710652"/>
                          <a:pt x="2205447" y="830997"/>
                        </a:cubicBezTo>
                        <a:cubicBezTo>
                          <a:pt x="2079922" y="822148"/>
                          <a:pt x="1790224" y="805715"/>
                          <a:pt x="1676140" y="830997"/>
                        </a:cubicBezTo>
                        <a:cubicBezTo>
                          <a:pt x="1562056" y="856279"/>
                          <a:pt x="1347766" y="837226"/>
                          <a:pt x="1124778" y="830997"/>
                        </a:cubicBezTo>
                        <a:cubicBezTo>
                          <a:pt x="901790" y="824768"/>
                          <a:pt x="812253" y="847787"/>
                          <a:pt x="617525" y="830997"/>
                        </a:cubicBezTo>
                        <a:cubicBezTo>
                          <a:pt x="422797" y="814207"/>
                          <a:pt x="257317" y="804588"/>
                          <a:pt x="0" y="830997"/>
                        </a:cubicBezTo>
                        <a:cubicBezTo>
                          <a:pt x="-14060" y="653866"/>
                          <a:pt x="-15086" y="603521"/>
                          <a:pt x="0" y="440428"/>
                        </a:cubicBezTo>
                        <a:cubicBezTo>
                          <a:pt x="15086" y="277335"/>
                          <a:pt x="-17327" y="95148"/>
                          <a:pt x="0" y="0"/>
                        </a:cubicBezTo>
                        <a:close/>
                      </a:path>
                      <a:path w="2205447" h="830997" stroke="0" extrusionOk="0">
                        <a:moveTo>
                          <a:pt x="0" y="0"/>
                        </a:moveTo>
                        <a:cubicBezTo>
                          <a:pt x="223133" y="-3049"/>
                          <a:pt x="348025" y="-10203"/>
                          <a:pt x="551362" y="0"/>
                        </a:cubicBezTo>
                        <a:cubicBezTo>
                          <a:pt x="754699" y="10203"/>
                          <a:pt x="820386" y="6932"/>
                          <a:pt x="1080669" y="0"/>
                        </a:cubicBezTo>
                        <a:cubicBezTo>
                          <a:pt x="1340952" y="-6932"/>
                          <a:pt x="1387755" y="-19834"/>
                          <a:pt x="1676140" y="0"/>
                        </a:cubicBezTo>
                        <a:cubicBezTo>
                          <a:pt x="1964525" y="19834"/>
                          <a:pt x="2020170" y="629"/>
                          <a:pt x="2205447" y="0"/>
                        </a:cubicBezTo>
                        <a:cubicBezTo>
                          <a:pt x="2216908" y="114284"/>
                          <a:pt x="2189870" y="225261"/>
                          <a:pt x="2205447" y="415499"/>
                        </a:cubicBezTo>
                        <a:cubicBezTo>
                          <a:pt x="2221024" y="605737"/>
                          <a:pt x="2220919" y="724791"/>
                          <a:pt x="2205447" y="830997"/>
                        </a:cubicBezTo>
                        <a:cubicBezTo>
                          <a:pt x="1999022" y="850912"/>
                          <a:pt x="1866419" y="848897"/>
                          <a:pt x="1632031" y="830997"/>
                        </a:cubicBezTo>
                        <a:cubicBezTo>
                          <a:pt x="1397643" y="813097"/>
                          <a:pt x="1322549" y="847997"/>
                          <a:pt x="1058615" y="830997"/>
                        </a:cubicBezTo>
                        <a:cubicBezTo>
                          <a:pt x="794681" y="813997"/>
                          <a:pt x="256481" y="788643"/>
                          <a:pt x="0" y="830997"/>
                        </a:cubicBezTo>
                        <a:cubicBezTo>
                          <a:pt x="-14115" y="653756"/>
                          <a:pt x="-19510" y="531395"/>
                          <a:pt x="0" y="407189"/>
                        </a:cubicBezTo>
                        <a:cubicBezTo>
                          <a:pt x="19510" y="282983"/>
                          <a:pt x="2882" y="16151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kern="0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Politización de la ESG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CF3CA00F-CFDB-B744-2EF0-D9749FE16B10}"/>
              </a:ext>
            </a:extLst>
          </p:cNvPr>
          <p:cNvSpPr/>
          <p:nvPr/>
        </p:nvSpPr>
        <p:spPr>
          <a:xfrm>
            <a:off x="5031059" y="2505676"/>
            <a:ext cx="2129883" cy="212988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50E95509-2AB9-85A0-EACB-24C910491E67}"/>
              </a:ext>
            </a:extLst>
          </p:cNvPr>
          <p:cNvGrpSpPr/>
          <p:nvPr/>
        </p:nvGrpSpPr>
        <p:grpSpPr>
          <a:xfrm>
            <a:off x="5227353" y="2923899"/>
            <a:ext cx="1806470" cy="1173289"/>
            <a:chOff x="5158440" y="2923899"/>
            <a:chExt cx="1806470" cy="1173289"/>
          </a:xfrm>
        </p:grpSpPr>
        <p:sp>
          <p:nvSpPr>
            <p:cNvPr id="39" name="Rectangle 87">
              <a:extLst>
                <a:ext uri="{FF2B5EF4-FFF2-40B4-BE49-F238E27FC236}">
                  <a16:creationId xmlns:a16="http://schemas.microsoft.com/office/drawing/2014/main" id="{579AA7B9-A489-F889-5AE3-CB1DF0D5FD63}"/>
                </a:ext>
              </a:extLst>
            </p:cNvPr>
            <p:cNvSpPr/>
            <p:nvPr/>
          </p:nvSpPr>
          <p:spPr>
            <a:xfrm>
              <a:off x="5158440" y="3450857"/>
              <a:ext cx="1806470" cy="646331"/>
            </a:xfrm>
            <a:prstGeom prst="rect">
              <a:avLst/>
            </a:prstGeom>
            <a:noFill/>
            <a:ln w="127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4053367119">
                    <a:custGeom>
                      <a:avLst/>
                      <a:gdLst>
                        <a:gd name="connsiteX0" fmla="*/ 0 w 2205447"/>
                        <a:gd name="connsiteY0" fmla="*/ 0 h 830997"/>
                        <a:gd name="connsiteX1" fmla="*/ 485198 w 2205447"/>
                        <a:gd name="connsiteY1" fmla="*/ 0 h 830997"/>
                        <a:gd name="connsiteX2" fmla="*/ 970397 w 2205447"/>
                        <a:gd name="connsiteY2" fmla="*/ 0 h 830997"/>
                        <a:gd name="connsiteX3" fmla="*/ 1455595 w 2205447"/>
                        <a:gd name="connsiteY3" fmla="*/ 0 h 830997"/>
                        <a:gd name="connsiteX4" fmla="*/ 2205447 w 2205447"/>
                        <a:gd name="connsiteY4" fmla="*/ 0 h 830997"/>
                        <a:gd name="connsiteX5" fmla="*/ 2205447 w 2205447"/>
                        <a:gd name="connsiteY5" fmla="*/ 432118 h 830997"/>
                        <a:gd name="connsiteX6" fmla="*/ 2205447 w 2205447"/>
                        <a:gd name="connsiteY6" fmla="*/ 830997 h 830997"/>
                        <a:gd name="connsiteX7" fmla="*/ 1676140 w 2205447"/>
                        <a:gd name="connsiteY7" fmla="*/ 830997 h 830997"/>
                        <a:gd name="connsiteX8" fmla="*/ 1124778 w 2205447"/>
                        <a:gd name="connsiteY8" fmla="*/ 830997 h 830997"/>
                        <a:gd name="connsiteX9" fmla="*/ 617525 w 2205447"/>
                        <a:gd name="connsiteY9" fmla="*/ 830997 h 830997"/>
                        <a:gd name="connsiteX10" fmla="*/ 0 w 2205447"/>
                        <a:gd name="connsiteY10" fmla="*/ 830997 h 830997"/>
                        <a:gd name="connsiteX11" fmla="*/ 0 w 2205447"/>
                        <a:gd name="connsiteY11" fmla="*/ 440428 h 830997"/>
                        <a:gd name="connsiteX12" fmla="*/ 0 w 2205447"/>
                        <a:gd name="connsiteY12" fmla="*/ 0 h 8309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05447" h="830997" fill="none" extrusionOk="0">
                          <a:moveTo>
                            <a:pt x="0" y="0"/>
                          </a:moveTo>
                          <a:cubicBezTo>
                            <a:pt x="147257" y="-17067"/>
                            <a:pt x="290950" y="-3849"/>
                            <a:pt x="485198" y="0"/>
                          </a:cubicBezTo>
                          <a:cubicBezTo>
                            <a:pt x="679446" y="3849"/>
                            <a:pt x="775078" y="-11727"/>
                            <a:pt x="970397" y="0"/>
                          </a:cubicBezTo>
                          <a:cubicBezTo>
                            <a:pt x="1165716" y="11727"/>
                            <a:pt x="1354359" y="-14256"/>
                            <a:pt x="1455595" y="0"/>
                          </a:cubicBezTo>
                          <a:cubicBezTo>
                            <a:pt x="1556831" y="14256"/>
                            <a:pt x="2013057" y="-23080"/>
                            <a:pt x="2205447" y="0"/>
                          </a:cubicBezTo>
                          <a:cubicBezTo>
                            <a:pt x="2193230" y="122540"/>
                            <a:pt x="2207690" y="220291"/>
                            <a:pt x="2205447" y="432118"/>
                          </a:cubicBezTo>
                          <a:cubicBezTo>
                            <a:pt x="2203204" y="643945"/>
                            <a:pt x="2205370" y="710652"/>
                            <a:pt x="2205447" y="830997"/>
                          </a:cubicBezTo>
                          <a:cubicBezTo>
                            <a:pt x="2079922" y="822148"/>
                            <a:pt x="1790224" y="805715"/>
                            <a:pt x="1676140" y="830997"/>
                          </a:cubicBezTo>
                          <a:cubicBezTo>
                            <a:pt x="1562056" y="856279"/>
                            <a:pt x="1347766" y="837226"/>
                            <a:pt x="1124778" y="830997"/>
                          </a:cubicBezTo>
                          <a:cubicBezTo>
                            <a:pt x="901790" y="824768"/>
                            <a:pt x="812253" y="847787"/>
                            <a:pt x="617525" y="830997"/>
                          </a:cubicBezTo>
                          <a:cubicBezTo>
                            <a:pt x="422797" y="814207"/>
                            <a:pt x="257317" y="804588"/>
                            <a:pt x="0" y="830997"/>
                          </a:cubicBezTo>
                          <a:cubicBezTo>
                            <a:pt x="-14060" y="653866"/>
                            <a:pt x="-15086" y="603521"/>
                            <a:pt x="0" y="440428"/>
                          </a:cubicBezTo>
                          <a:cubicBezTo>
                            <a:pt x="15086" y="277335"/>
                            <a:pt x="-17327" y="95148"/>
                            <a:pt x="0" y="0"/>
                          </a:cubicBezTo>
                          <a:close/>
                        </a:path>
                        <a:path w="2205447" h="830997" stroke="0" extrusionOk="0">
                          <a:moveTo>
                            <a:pt x="0" y="0"/>
                          </a:moveTo>
                          <a:cubicBezTo>
                            <a:pt x="223133" y="-3049"/>
                            <a:pt x="348025" y="-10203"/>
                            <a:pt x="551362" y="0"/>
                          </a:cubicBezTo>
                          <a:cubicBezTo>
                            <a:pt x="754699" y="10203"/>
                            <a:pt x="820386" y="6932"/>
                            <a:pt x="1080669" y="0"/>
                          </a:cubicBezTo>
                          <a:cubicBezTo>
                            <a:pt x="1340952" y="-6932"/>
                            <a:pt x="1387755" y="-19834"/>
                            <a:pt x="1676140" y="0"/>
                          </a:cubicBezTo>
                          <a:cubicBezTo>
                            <a:pt x="1964525" y="19834"/>
                            <a:pt x="2020170" y="629"/>
                            <a:pt x="2205447" y="0"/>
                          </a:cubicBezTo>
                          <a:cubicBezTo>
                            <a:pt x="2216908" y="114284"/>
                            <a:pt x="2189870" y="225261"/>
                            <a:pt x="2205447" y="415499"/>
                          </a:cubicBezTo>
                          <a:cubicBezTo>
                            <a:pt x="2221024" y="605737"/>
                            <a:pt x="2220919" y="724791"/>
                            <a:pt x="2205447" y="830997"/>
                          </a:cubicBezTo>
                          <a:cubicBezTo>
                            <a:pt x="1999022" y="850912"/>
                            <a:pt x="1866419" y="848897"/>
                            <a:pt x="1632031" y="830997"/>
                          </a:cubicBezTo>
                          <a:cubicBezTo>
                            <a:pt x="1397643" y="813097"/>
                            <a:pt x="1322549" y="847997"/>
                            <a:pt x="1058615" y="830997"/>
                          </a:cubicBezTo>
                          <a:cubicBezTo>
                            <a:pt x="794681" y="813997"/>
                            <a:pt x="256481" y="788643"/>
                            <a:pt x="0" y="830997"/>
                          </a:cubicBezTo>
                          <a:cubicBezTo>
                            <a:pt x="-14115" y="653756"/>
                            <a:pt x="-19510" y="531395"/>
                            <a:pt x="0" y="407189"/>
                          </a:cubicBezTo>
                          <a:cubicBezTo>
                            <a:pt x="19510" y="282983"/>
                            <a:pt x="2882" y="16151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kern="0" dirty="0">
                  <a:solidFill>
                    <a:schemeClr val="tx2"/>
                  </a:solidFill>
                  <a:latin typeface="Montserrat SemiBold" pitchFamily="2" charset="77"/>
                </a:rPr>
                <a:t>PÉRDIDA DE </a:t>
              </a:r>
              <a:r>
                <a:rPr lang="es-ES" sz="2000" b="1" kern="0" dirty="0">
                  <a:solidFill>
                    <a:schemeClr val="tx2"/>
                  </a:solidFill>
                  <a:latin typeface="Montserrat" pitchFamily="2" charset="77"/>
                </a:rPr>
                <a:t>CONFIANZA</a:t>
              </a:r>
              <a:endParaRPr lang="es-ES" sz="1600" b="1" kern="0" dirty="0">
                <a:solidFill>
                  <a:schemeClr val="tx2"/>
                </a:solidFill>
                <a:latin typeface="Montserrat" pitchFamily="2" charset="77"/>
              </a:endParaRPr>
            </a:p>
          </p:txBody>
        </p:sp>
        <p:pic>
          <p:nvPicPr>
            <p:cNvPr id="42" name="Gráfico 41" descr="Advertencia con relleno sólido">
              <a:extLst>
                <a:ext uri="{FF2B5EF4-FFF2-40B4-BE49-F238E27FC236}">
                  <a16:creationId xmlns:a16="http://schemas.microsoft.com/office/drawing/2014/main" id="{CEC1A1AA-49CD-BC25-5854-2BC83631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7868" y="2923899"/>
              <a:ext cx="476264" cy="476264"/>
            </a:xfrm>
            <a:prstGeom prst="rect">
              <a:avLst/>
            </a:prstGeom>
          </p:spPr>
        </p:pic>
      </p:grpSp>
      <p:pic>
        <p:nvPicPr>
          <p:cNvPr id="62" name="Picture 8" descr="Diseño PNG Y SVG De Ilustración De Cono De Carretera Para Camisetas">
            <a:extLst>
              <a:ext uri="{FF2B5EF4-FFF2-40B4-BE49-F238E27FC236}">
                <a16:creationId xmlns:a16="http://schemas.microsoft.com/office/drawing/2014/main" id="{8E445113-1C67-7F2C-259C-39266135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38" y="3212613"/>
            <a:ext cx="746104" cy="7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F2B13C-5B1E-506E-7FF4-F13CD0E8926F}"/>
              </a:ext>
            </a:extLst>
          </p:cNvPr>
          <p:cNvSpPr txBox="1"/>
          <p:nvPr/>
        </p:nvSpPr>
        <p:spPr>
          <a:xfrm>
            <a:off x="743209" y="655334"/>
            <a:ext cx="3699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latin typeface="INDUSTRIAL 736 BT" panose="02070506070706020304" pitchFamily="18" charset="0"/>
              </a:rPr>
              <a:t>Afecta a la confianza en la empresa…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C9CB86-ECD3-CD3C-6649-4B573ED81065}"/>
              </a:ext>
            </a:extLst>
          </p:cNvPr>
          <p:cNvSpPr txBox="1"/>
          <p:nvPr/>
        </p:nvSpPr>
        <p:spPr>
          <a:xfrm>
            <a:off x="210984" y="6350169"/>
            <a:ext cx="32512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Edelman (2023) Trust Barometer 2023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Deloitte (2022) Global Gen Z &amp; Millennial Survey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Inmarsat (2023 Accelerating sustainable action through IoT</a:t>
            </a:r>
          </a:p>
        </p:txBody>
      </p:sp>
    </p:spTree>
    <p:extLst>
      <p:ext uri="{BB962C8B-B14F-4D97-AF65-F5344CB8AC3E}">
        <p14:creationId xmlns:p14="http://schemas.microsoft.com/office/powerpoint/2010/main" val="52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72D90F-12AA-6C7C-6726-85E22BA63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373" y="2256875"/>
            <a:ext cx="4489254" cy="44892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06A7BD-4E7F-16D3-4599-F1E833239EF6}"/>
              </a:ext>
            </a:extLst>
          </p:cNvPr>
          <p:cNvSpPr txBox="1"/>
          <p:nvPr/>
        </p:nvSpPr>
        <p:spPr>
          <a:xfrm>
            <a:off x="1953524" y="1664071"/>
            <a:ext cx="8284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dirty="0">
                <a:latin typeface="INDUSTRIAL 736 BT" panose="02070506070706020304" pitchFamily="18" charset="0"/>
              </a:rPr>
              <a:t>¿Cómo se refleja esto en la empresa?</a:t>
            </a:r>
          </a:p>
        </p:txBody>
      </p:sp>
    </p:spTree>
    <p:extLst>
      <p:ext uri="{BB962C8B-B14F-4D97-AF65-F5344CB8AC3E}">
        <p14:creationId xmlns:p14="http://schemas.microsoft.com/office/powerpoint/2010/main" val="349710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B9C974F-4E75-B28C-2FDD-0803D954C439}"/>
              </a:ext>
            </a:extLst>
          </p:cNvPr>
          <p:cNvSpPr/>
          <p:nvPr/>
        </p:nvSpPr>
        <p:spPr>
          <a:xfrm>
            <a:off x="3360000" y="5400000"/>
            <a:ext cx="8832000" cy="1458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107FCE24-11EF-B89D-CD9E-97672C0DBFFF}"/>
              </a:ext>
            </a:extLst>
          </p:cNvPr>
          <p:cNvSpPr txBox="1">
            <a:spLocks/>
          </p:cNvSpPr>
          <p:nvPr/>
        </p:nvSpPr>
        <p:spPr>
          <a:xfrm>
            <a:off x="680797" y="4674126"/>
            <a:ext cx="2081599" cy="600000"/>
          </a:xfrm>
          <a:prstGeom prst="rect">
            <a:avLst/>
          </a:prstGeom>
        </p:spPr>
        <p:txBody>
          <a:bodyPr vert="horz" wrap="square" lIns="0" tIns="8467" rIns="0" bIns="0" rtlCol="0">
            <a:no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 algn="ctr">
              <a:spcBef>
                <a:spcPts val="67"/>
              </a:spcBef>
            </a:pPr>
            <a:r>
              <a:rPr lang="es-ES" sz="3200" dirty="0">
                <a:solidFill>
                  <a:srgbClr val="333333"/>
                </a:solidFill>
                <a:latin typeface="Gotham Bold" panose="02000803030000020004" pitchFamily="2" charset="0"/>
                <a:cs typeface="Gotham Medium" pitchFamily="50" charset="0"/>
              </a:rPr>
              <a:t>Agenda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5426BB-F158-1928-A79B-FFACB050B0D4}"/>
              </a:ext>
            </a:extLst>
          </p:cNvPr>
          <p:cNvSpPr txBox="1"/>
          <p:nvPr/>
        </p:nvSpPr>
        <p:spPr>
          <a:xfrm>
            <a:off x="3816000" y="290348"/>
            <a:ext cx="7920000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SzPts val="1000"/>
              <a:tabLst>
                <a:tab pos="304815" algn="l"/>
              </a:tabLst>
            </a:pPr>
            <a:r>
              <a:rPr lang="es-AR" sz="1600" dirty="0">
                <a:solidFill>
                  <a:srgbClr val="00A6BB"/>
                </a:solidFill>
                <a:latin typeface="Gotham Bold" panose="02000803030000020004" pitchFamily="2" charset="0"/>
                <a:cs typeface="Aharoni" panose="02010803020104030203" pitchFamily="2" charset="-79"/>
              </a:rPr>
              <a:t>Bienvenida</a:t>
            </a:r>
            <a:endParaRPr lang="es-ES" sz="1600" dirty="0">
              <a:solidFill>
                <a:srgbClr val="00A6BB"/>
              </a:solidFill>
              <a:latin typeface="Gotham Bold" panose="02000803030000020004" pitchFamily="2" charset="0"/>
              <a:cs typeface="Gotham Ultra" pitchFamily="50" charset="0"/>
            </a:endParaRP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latin typeface="Gotham Medium" pitchFamily="50" charset="0"/>
                <a:cs typeface="Gotham Medium" pitchFamily="50" charset="0"/>
              </a:rPr>
              <a:t>Ana Millán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, directora de Negocio Responsable de Accenture en España, Portugal e Israel y de la Fundación Accenture en España</a:t>
            </a:r>
          </a:p>
          <a:p>
            <a:pPr>
              <a:spcBef>
                <a:spcPts val="16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solidFill>
                  <a:srgbClr val="00A6BB"/>
                </a:solidFill>
                <a:latin typeface="Gotham Bold" panose="02000803030000020004" pitchFamily="2" charset="0"/>
                <a:cs typeface="Gotham Ultra" pitchFamily="50" charset="0"/>
              </a:rPr>
              <a:t>Introducción al </a:t>
            </a:r>
            <a:r>
              <a:rPr lang="es-ES" sz="1600" dirty="0" err="1">
                <a:solidFill>
                  <a:srgbClr val="00A6BB"/>
                </a:solidFill>
                <a:latin typeface="Gotham Bold" panose="02000803030000020004" pitchFamily="2" charset="0"/>
                <a:cs typeface="Gotham Ultra" pitchFamily="50" charset="0"/>
              </a:rPr>
              <a:t>LabS</a:t>
            </a:r>
            <a:r>
              <a:rPr lang="es-ES" sz="1600" dirty="0">
                <a:solidFill>
                  <a:srgbClr val="00A6BB"/>
                </a:solidFill>
                <a:latin typeface="Gotham Bold" panose="02000803030000020004" pitchFamily="2" charset="0"/>
                <a:cs typeface="Gotham Ultra" pitchFamily="50" charset="0"/>
              </a:rPr>
              <a:t> Comunicación ESG y Confianza</a:t>
            </a: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latin typeface="Gotham Medium" pitchFamily="50" charset="0"/>
                <a:cs typeface="Gotham Medium" pitchFamily="50" charset="0"/>
              </a:rPr>
              <a:t>Ana Sainz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, directora General de Fundación SERES</a:t>
            </a: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latin typeface="Gotham Medium" pitchFamily="50" charset="0"/>
                <a:cs typeface="Gotham Medium" pitchFamily="50" charset="0"/>
              </a:rPr>
              <a:t>Sandra Sotillo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, fundadora y directora ejecutiva de </a:t>
            </a:r>
            <a:r>
              <a:rPr lang="es-ES" sz="1600" dirty="0" err="1">
                <a:latin typeface="Gotham Light" panose="02000603030000020004" pitchFamily="2" charset="0"/>
                <a:cs typeface="Gotham Ultra" pitchFamily="50" charset="0"/>
              </a:rPr>
              <a:t>TrustMaker</a:t>
            </a:r>
            <a:endParaRPr lang="es-ES" sz="1600" dirty="0">
              <a:latin typeface="Gotham Light" panose="02000603030000020004" pitchFamily="2" charset="0"/>
              <a:cs typeface="Gotham Ultra" pitchFamily="50" charset="0"/>
            </a:endParaRPr>
          </a:p>
          <a:p>
            <a:pPr>
              <a:spcBef>
                <a:spcPts val="16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solidFill>
                  <a:srgbClr val="00A6BB"/>
                </a:solidFill>
                <a:latin typeface="Gotham Bold" panose="02000803030000020004" pitchFamily="2" charset="0"/>
                <a:cs typeface="Aharoni" panose="02010803020104030203" pitchFamily="2" charset="-79"/>
              </a:rPr>
              <a:t>Presentación informe ‘Comunicación ESG generadora de confianza’</a:t>
            </a: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latin typeface="Gotham Medium" pitchFamily="50" charset="0"/>
                <a:cs typeface="Gotham Medium" pitchFamily="50" charset="0"/>
              </a:rPr>
              <a:t>Sandra Sotillo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, fundadora y directora ejecutiva de </a:t>
            </a:r>
            <a:r>
              <a:rPr lang="es-ES" sz="1600" dirty="0" err="1">
                <a:latin typeface="Gotham Light" panose="02000603030000020004" pitchFamily="2" charset="0"/>
                <a:cs typeface="Gotham Ultra" pitchFamily="50" charset="0"/>
              </a:rPr>
              <a:t>TrustMaker</a:t>
            </a:r>
            <a:endParaRPr lang="es-ES" sz="1600" dirty="0">
              <a:latin typeface="Gotham Light" panose="02000603030000020004" pitchFamily="2" charset="0"/>
              <a:cs typeface="Gotham Ultra" pitchFamily="50" charset="0"/>
            </a:endParaRP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ES" sz="1600" dirty="0">
                <a:latin typeface="Gotham Medium" pitchFamily="50" charset="0"/>
                <a:cs typeface="Gotham Medium" pitchFamily="50" charset="0"/>
              </a:rPr>
              <a:t>Elena Carreras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, r</a:t>
            </a:r>
            <a:r>
              <a:rPr lang="es-ES" sz="1600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esponsable de sostenibilidad y directora de proyectos</a:t>
            </a:r>
            <a:r>
              <a:rPr lang="es-ES" sz="1600" dirty="0">
                <a:latin typeface="Gotham Light" panose="02000603030000020004" pitchFamily="2" charset="0"/>
                <a:cs typeface="Gotham Ultra" pitchFamily="50" charset="0"/>
              </a:rPr>
              <a:t> de </a:t>
            </a:r>
            <a:r>
              <a:rPr lang="es-ES" sz="1600" dirty="0" err="1">
                <a:latin typeface="Gotham Light" panose="02000603030000020004" pitchFamily="2" charset="0"/>
                <a:cs typeface="Gotham Ultra" pitchFamily="50" charset="0"/>
              </a:rPr>
              <a:t>TrustMaker</a:t>
            </a:r>
            <a:endParaRPr lang="es-ES" sz="1600" dirty="0">
              <a:latin typeface="Gotham Light" panose="02000603030000020004" pitchFamily="2" charset="0"/>
              <a:cs typeface="Gotham Ultra" pitchFamily="50" charset="0"/>
            </a:endParaRPr>
          </a:p>
          <a:p>
            <a:pPr>
              <a:spcBef>
                <a:spcPts val="1600"/>
              </a:spcBef>
              <a:buSzPts val="1000"/>
              <a:tabLst>
                <a:tab pos="304815" algn="l"/>
              </a:tabLst>
            </a:pPr>
            <a:r>
              <a:rPr lang="es-AR" sz="1600" dirty="0">
                <a:solidFill>
                  <a:srgbClr val="00A6BB"/>
                </a:solidFill>
                <a:latin typeface="Gotham Bold" panose="02000803030000020004" pitchFamily="2" charset="0"/>
                <a:cs typeface="Aharoni" panose="02010803020104030203" pitchFamily="2" charset="-79"/>
              </a:rPr>
              <a:t>Dinámica y coloquio con asistentes</a:t>
            </a:r>
          </a:p>
          <a:p>
            <a:pPr>
              <a:spcBef>
                <a:spcPts val="1600"/>
              </a:spcBef>
              <a:buSzPts val="1000"/>
              <a:tabLst>
                <a:tab pos="304815" algn="l"/>
              </a:tabLst>
            </a:pPr>
            <a:endParaRPr lang="es-ES" sz="1600" dirty="0">
              <a:latin typeface="Gotham Light" pitchFamily="50" charset="0"/>
              <a:cs typeface="Gotham Light" pitchFamily="50" charset="0"/>
            </a:endParaRPr>
          </a:p>
          <a:p>
            <a:pPr>
              <a:spcBef>
                <a:spcPts val="800"/>
              </a:spcBef>
              <a:buSzPts val="1000"/>
              <a:tabLst>
                <a:tab pos="304815" algn="l"/>
              </a:tabLst>
            </a:pPr>
            <a:r>
              <a:rPr lang="es-AR" sz="1600" dirty="0">
                <a:solidFill>
                  <a:srgbClr val="00A6BB"/>
                </a:solidFill>
                <a:latin typeface="Gotham Bold" panose="02000803030000020004" pitchFamily="2" charset="0"/>
                <a:cs typeface="Aharoni" panose="02010803020104030203" pitchFamily="2" charset="-79"/>
              </a:rPr>
              <a:t>Cierre de la sesión y café-</a:t>
            </a:r>
            <a:r>
              <a:rPr lang="es-AR" sz="1600" dirty="0" err="1">
                <a:solidFill>
                  <a:srgbClr val="00A6BB"/>
                </a:solidFill>
                <a:latin typeface="Gotham Bold" panose="02000803030000020004" pitchFamily="2" charset="0"/>
                <a:cs typeface="Aharoni" panose="02010803020104030203" pitchFamily="2" charset="-79"/>
              </a:rPr>
              <a:t>networking</a:t>
            </a:r>
            <a:endParaRPr lang="es-ES" sz="1600" dirty="0">
              <a:solidFill>
                <a:srgbClr val="00A6BB"/>
              </a:solidFill>
              <a:latin typeface="Gotham Bold" panose="02000803030000020004" pitchFamily="2" charset="0"/>
              <a:cs typeface="Gotham Ultra" pitchFamily="50" charset="0"/>
            </a:endParaRPr>
          </a:p>
        </p:txBody>
      </p:sp>
      <p:pic>
        <p:nvPicPr>
          <p:cNvPr id="2" name="Imagen 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81E5014-F313-DCA4-0F6D-79BF5BBC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" t="1433" r="71561" b="50646"/>
          <a:stretch/>
        </p:blipFill>
        <p:spPr>
          <a:xfrm>
            <a:off x="0" y="0"/>
            <a:ext cx="3359999" cy="4013626"/>
          </a:xfrm>
          <a:prstGeom prst="rect">
            <a:avLst/>
          </a:prstGeom>
        </p:spPr>
      </p:pic>
      <p:pic>
        <p:nvPicPr>
          <p:cNvPr id="4" name="Imagen 3" descr="Dibujo en blanco y negro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3F58AB51-2FCA-5198-D356-492FE64513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27" y="5816601"/>
            <a:ext cx="891773" cy="463151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95218F74-8845-EF3F-FDF9-3AA4AB32A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12" y="5799959"/>
            <a:ext cx="1164155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5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ector curvado 41">
            <a:extLst>
              <a:ext uri="{FF2B5EF4-FFF2-40B4-BE49-F238E27FC236}">
                <a16:creationId xmlns:a16="http://schemas.microsoft.com/office/drawing/2014/main" id="{A278A1CD-6CF5-6E25-FEAA-6995D0D2A9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52821" y="2485159"/>
            <a:ext cx="6858002" cy="1887684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B4E897-B48D-7D6D-68C7-8CA0BAE81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39041"/>
            <a:ext cx="593889" cy="365125"/>
          </a:xfrm>
        </p:spPr>
        <p:txBody>
          <a:bodyPr/>
          <a:lstStyle/>
          <a:p>
            <a:fld id="{AB60E669-6600-4412-AFE6-38C76D19135E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31" name="Franja diagonal 30">
            <a:extLst>
              <a:ext uri="{FF2B5EF4-FFF2-40B4-BE49-F238E27FC236}">
                <a16:creationId xmlns:a16="http://schemas.microsoft.com/office/drawing/2014/main" id="{E58D88B2-E19D-1B8D-3AF8-CBC9808CE625}"/>
              </a:ext>
            </a:extLst>
          </p:cNvPr>
          <p:cNvSpPr/>
          <p:nvPr/>
        </p:nvSpPr>
        <p:spPr>
          <a:xfrm flipH="1" flipV="1">
            <a:off x="1169483" y="4600946"/>
            <a:ext cx="913871" cy="2279413"/>
          </a:xfrm>
          <a:prstGeom prst="diagStripe">
            <a:avLst>
              <a:gd name="adj" fmla="val 6828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32" name="Franja diagonal 31">
            <a:extLst>
              <a:ext uri="{FF2B5EF4-FFF2-40B4-BE49-F238E27FC236}">
                <a16:creationId xmlns:a16="http://schemas.microsoft.com/office/drawing/2014/main" id="{149DA708-4D86-7B7F-6D76-B66BA4DC5A1B}"/>
              </a:ext>
            </a:extLst>
          </p:cNvPr>
          <p:cNvSpPr/>
          <p:nvPr/>
        </p:nvSpPr>
        <p:spPr>
          <a:xfrm flipH="1" flipV="1">
            <a:off x="1252773" y="4593272"/>
            <a:ext cx="913871" cy="2279413"/>
          </a:xfrm>
          <a:prstGeom prst="diagStripe">
            <a:avLst>
              <a:gd name="adj" fmla="val 6828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30" name="Franja diagonal 29">
            <a:extLst>
              <a:ext uri="{FF2B5EF4-FFF2-40B4-BE49-F238E27FC236}">
                <a16:creationId xmlns:a16="http://schemas.microsoft.com/office/drawing/2014/main" id="{B394335B-DB53-4E81-0948-E585519CA00E}"/>
              </a:ext>
            </a:extLst>
          </p:cNvPr>
          <p:cNvSpPr/>
          <p:nvPr/>
        </p:nvSpPr>
        <p:spPr>
          <a:xfrm flipV="1">
            <a:off x="2588804" y="4600946"/>
            <a:ext cx="913871" cy="2279413"/>
          </a:xfrm>
          <a:prstGeom prst="diagStripe">
            <a:avLst>
              <a:gd name="adj" fmla="val 6828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9" name="Franja diagonal 28">
            <a:extLst>
              <a:ext uri="{FF2B5EF4-FFF2-40B4-BE49-F238E27FC236}">
                <a16:creationId xmlns:a16="http://schemas.microsoft.com/office/drawing/2014/main" id="{5B33F7E2-6F96-D70E-E3A3-1EE2AFEE2F31}"/>
              </a:ext>
            </a:extLst>
          </p:cNvPr>
          <p:cNvSpPr/>
          <p:nvPr/>
        </p:nvSpPr>
        <p:spPr>
          <a:xfrm flipV="1">
            <a:off x="2672094" y="4593272"/>
            <a:ext cx="913871" cy="2279413"/>
          </a:xfrm>
          <a:prstGeom prst="diagStripe">
            <a:avLst>
              <a:gd name="adj" fmla="val 6828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C27A370-9E35-D4F6-F136-F79C41FA1AD7}"/>
              </a:ext>
            </a:extLst>
          </p:cNvPr>
          <p:cNvGrpSpPr/>
          <p:nvPr/>
        </p:nvGrpSpPr>
        <p:grpSpPr>
          <a:xfrm>
            <a:off x="601087" y="2574476"/>
            <a:ext cx="3445226" cy="3445225"/>
            <a:chOff x="877507" y="1585884"/>
            <a:chExt cx="4264010" cy="426401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014D5C4-4DFE-78EF-89DB-AD8239D5EBFC}"/>
                </a:ext>
              </a:extLst>
            </p:cNvPr>
            <p:cNvSpPr/>
            <p:nvPr/>
          </p:nvSpPr>
          <p:spPr>
            <a:xfrm>
              <a:off x="877507" y="1585884"/>
              <a:ext cx="4264010" cy="42640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8CAEBBC-79E5-74C6-7257-5CEDFEBC4BEF}"/>
                </a:ext>
              </a:extLst>
            </p:cNvPr>
            <p:cNvSpPr/>
            <p:nvPr/>
          </p:nvSpPr>
          <p:spPr>
            <a:xfrm>
              <a:off x="1262806" y="1971183"/>
              <a:ext cx="3493418" cy="3493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42253DF-076E-1AA1-A924-E51674FAC4BA}"/>
                </a:ext>
              </a:extLst>
            </p:cNvPr>
            <p:cNvSpPr/>
            <p:nvPr/>
          </p:nvSpPr>
          <p:spPr>
            <a:xfrm>
              <a:off x="1670513" y="2378890"/>
              <a:ext cx="2678000" cy="267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EF3CBE2D-A7DD-69F2-063F-47001A38462B}"/>
                </a:ext>
              </a:extLst>
            </p:cNvPr>
            <p:cNvSpPr/>
            <p:nvPr/>
          </p:nvSpPr>
          <p:spPr>
            <a:xfrm>
              <a:off x="1956139" y="2664516"/>
              <a:ext cx="2106748" cy="21067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E69BA68-2CF8-2A77-630D-D9FAE1D76845}"/>
                </a:ext>
              </a:extLst>
            </p:cNvPr>
            <p:cNvSpPr/>
            <p:nvPr/>
          </p:nvSpPr>
          <p:spPr>
            <a:xfrm>
              <a:off x="2515814" y="3274872"/>
              <a:ext cx="991106" cy="9911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1575D7F-7B64-98EC-3E9F-D5C724F757D5}"/>
              </a:ext>
            </a:extLst>
          </p:cNvPr>
          <p:cNvSpPr txBox="1"/>
          <p:nvPr/>
        </p:nvSpPr>
        <p:spPr>
          <a:xfrm rot="20957656">
            <a:off x="1864319" y="4085592"/>
            <a:ext cx="93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</a:rPr>
              <a:t>ESG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FC0F600-342A-918B-33C7-A2C808365BF4}"/>
              </a:ext>
            </a:extLst>
          </p:cNvPr>
          <p:cNvSpPr txBox="1"/>
          <p:nvPr/>
        </p:nvSpPr>
        <p:spPr>
          <a:xfrm>
            <a:off x="252967" y="726492"/>
            <a:ext cx="4127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¿Cómo se refleja esto en la empresa?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8E0689CF-8E43-77CE-AF8C-9A781527ACAA}"/>
              </a:ext>
            </a:extLst>
          </p:cNvPr>
          <p:cNvGrpSpPr/>
          <p:nvPr/>
        </p:nvGrpSpPr>
        <p:grpSpPr>
          <a:xfrm>
            <a:off x="2170780" y="738931"/>
            <a:ext cx="8254557" cy="3055439"/>
            <a:chOff x="2170780" y="738931"/>
            <a:chExt cx="8254557" cy="3055439"/>
          </a:xfrm>
        </p:grpSpPr>
        <p:sp>
          <p:nvSpPr>
            <p:cNvPr id="33" name="Rectángulo redondeado 32">
              <a:extLst>
                <a:ext uri="{FF2B5EF4-FFF2-40B4-BE49-F238E27FC236}">
                  <a16:creationId xmlns:a16="http://schemas.microsoft.com/office/drawing/2014/main" id="{52BDC322-7FF2-CE3E-E95C-DB14C08E2867}"/>
                </a:ext>
              </a:extLst>
            </p:cNvPr>
            <p:cNvSpPr/>
            <p:nvPr/>
          </p:nvSpPr>
          <p:spPr>
            <a:xfrm>
              <a:off x="5268875" y="1015930"/>
              <a:ext cx="5156462" cy="117574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Rectángulo redondeado 15">
              <a:extLst>
                <a:ext uri="{FF2B5EF4-FFF2-40B4-BE49-F238E27FC236}">
                  <a16:creationId xmlns:a16="http://schemas.microsoft.com/office/drawing/2014/main" id="{C7ACA486-2D07-8E70-AEF8-ECC5CD812885}"/>
                </a:ext>
              </a:extLst>
            </p:cNvPr>
            <p:cNvSpPr/>
            <p:nvPr/>
          </p:nvSpPr>
          <p:spPr>
            <a:xfrm>
              <a:off x="5182463" y="923597"/>
              <a:ext cx="5156462" cy="117574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3D754FF-EADB-9CC5-4922-8457B01A26DB}"/>
                </a:ext>
              </a:extLst>
            </p:cNvPr>
            <p:cNvSpPr txBox="1"/>
            <p:nvPr/>
          </p:nvSpPr>
          <p:spPr>
            <a:xfrm>
              <a:off x="5342723" y="738931"/>
              <a:ext cx="27895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_tradnl" b="1" dirty="0">
                  <a:solidFill>
                    <a:schemeClr val="accent2"/>
                  </a:solidFill>
                  <a:latin typeface="Montserrat SemiBold" pitchFamily="2" charset="77"/>
                </a:rPr>
                <a:t>Green/Social -wishing</a:t>
              </a:r>
            </a:p>
          </p:txBody>
        </p:sp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CED89538-0C5E-687F-BAB2-509315DD3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029289">
              <a:off x="2170780" y="2805590"/>
              <a:ext cx="1971400" cy="9887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C7A22FB-3875-4D23-924A-B03E767A8E56}"/>
                </a:ext>
              </a:extLst>
            </p:cNvPr>
            <p:cNvSpPr txBox="1"/>
            <p:nvPr/>
          </p:nvSpPr>
          <p:spPr>
            <a:xfrm>
              <a:off x="5342723" y="1157064"/>
              <a:ext cx="48907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Empresas que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creen genuinamente en la sostenibilidad 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pero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no consiguen alcanzar 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y/o comunicar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los resultados 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 impactos deseados.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7AE45409-CD68-D018-F09B-A0C94740BC7A}"/>
              </a:ext>
            </a:extLst>
          </p:cNvPr>
          <p:cNvGrpSpPr/>
          <p:nvPr/>
        </p:nvGrpSpPr>
        <p:grpSpPr>
          <a:xfrm>
            <a:off x="2639707" y="2531448"/>
            <a:ext cx="8864188" cy="2171296"/>
            <a:chOff x="2639707" y="2531448"/>
            <a:chExt cx="8864188" cy="2171296"/>
          </a:xfrm>
        </p:grpSpPr>
        <p:sp>
          <p:nvSpPr>
            <p:cNvPr id="34" name="Rectángulo redondeado 33">
              <a:extLst>
                <a:ext uri="{FF2B5EF4-FFF2-40B4-BE49-F238E27FC236}">
                  <a16:creationId xmlns:a16="http://schemas.microsoft.com/office/drawing/2014/main" id="{AE618267-1D79-B63F-B078-644819DE99E3}"/>
                </a:ext>
              </a:extLst>
            </p:cNvPr>
            <p:cNvSpPr/>
            <p:nvPr/>
          </p:nvSpPr>
          <p:spPr>
            <a:xfrm>
              <a:off x="6347433" y="2825640"/>
              <a:ext cx="5156462" cy="187710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854EDE11-895B-203C-995A-FC0F0FF53B67}"/>
                </a:ext>
              </a:extLst>
            </p:cNvPr>
            <p:cNvSpPr/>
            <p:nvPr/>
          </p:nvSpPr>
          <p:spPr>
            <a:xfrm>
              <a:off x="6274838" y="2734966"/>
              <a:ext cx="5156462" cy="18771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7F8A703-57D3-D346-04B3-E1CADE41736E}"/>
                </a:ext>
              </a:extLst>
            </p:cNvPr>
            <p:cNvSpPr txBox="1"/>
            <p:nvPr/>
          </p:nvSpPr>
          <p:spPr>
            <a:xfrm>
              <a:off x="6544479" y="2531448"/>
              <a:ext cx="28616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_tradnl" b="1" dirty="0">
                  <a:solidFill>
                    <a:schemeClr val="accent3"/>
                  </a:solidFill>
                  <a:latin typeface="Montserrat SemiBold" pitchFamily="2" charset="77"/>
                </a:rPr>
                <a:t>Green/Social -washing</a:t>
              </a:r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DFCC5FF-D7EC-0BEC-2CA0-1234D7CF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88886">
              <a:off x="2639707" y="3240312"/>
              <a:ext cx="1971400" cy="9887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DB6DD2B-6028-DE6C-7B08-C9DD75007968}"/>
                </a:ext>
              </a:extLst>
            </p:cNvPr>
            <p:cNvSpPr txBox="1"/>
            <p:nvPr/>
          </p:nvSpPr>
          <p:spPr>
            <a:xfrm>
              <a:off x="6422795" y="2914594"/>
              <a:ext cx="489074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Empresas que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utilizan la sostenibilidad y la ESG de manera engañosa 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como </a:t>
              </a:r>
              <a:r>
                <a:rPr lang="es-ES_tradnl" sz="1400" i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claim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corporativo o comercial sin fundamento o datos que lo respalden.</a:t>
              </a:r>
            </a:p>
            <a:p>
              <a:endPara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Es la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principal amenaza a la confianza en la ESG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, y afecta tanto a la empresa que lo ejecuta como al resto de empresas que no lo combaten activamente.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3E7FAD2-AD50-C7F7-6BC0-C1A85BC73DA7}"/>
              </a:ext>
            </a:extLst>
          </p:cNvPr>
          <p:cNvGrpSpPr/>
          <p:nvPr/>
        </p:nvGrpSpPr>
        <p:grpSpPr>
          <a:xfrm>
            <a:off x="2724724" y="3914910"/>
            <a:ext cx="7700613" cy="2639806"/>
            <a:chOff x="2724724" y="3914910"/>
            <a:chExt cx="7700613" cy="2639806"/>
          </a:xfrm>
        </p:grpSpPr>
        <p:sp>
          <p:nvSpPr>
            <p:cNvPr id="35" name="Rectángulo redondeado 34">
              <a:extLst>
                <a:ext uri="{FF2B5EF4-FFF2-40B4-BE49-F238E27FC236}">
                  <a16:creationId xmlns:a16="http://schemas.microsoft.com/office/drawing/2014/main" id="{7A0C4B42-D3EB-4868-8460-3CCDFA1B28BA}"/>
                </a:ext>
              </a:extLst>
            </p:cNvPr>
            <p:cNvSpPr/>
            <p:nvPr/>
          </p:nvSpPr>
          <p:spPr>
            <a:xfrm>
              <a:off x="5268875" y="5378971"/>
              <a:ext cx="5156462" cy="117574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71AA69F2-0E1B-C262-560F-4836B45BFAB3}"/>
                </a:ext>
              </a:extLst>
            </p:cNvPr>
            <p:cNvSpPr/>
            <p:nvPr/>
          </p:nvSpPr>
          <p:spPr>
            <a:xfrm>
              <a:off x="5210097" y="5289956"/>
              <a:ext cx="5156462" cy="117574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EF8F199-1837-6747-FC33-4C28E3F7305C}"/>
                </a:ext>
              </a:extLst>
            </p:cNvPr>
            <p:cNvSpPr txBox="1"/>
            <p:nvPr/>
          </p:nvSpPr>
          <p:spPr>
            <a:xfrm>
              <a:off x="5479738" y="5084768"/>
              <a:ext cx="28264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_tradnl" b="1" dirty="0">
                  <a:solidFill>
                    <a:schemeClr val="tx1">
                      <a:lumMod val="75000"/>
                    </a:schemeClr>
                  </a:solidFill>
                  <a:latin typeface="Montserrat SemiBold" pitchFamily="2" charset="77"/>
                </a:rPr>
                <a:t>Green/Social -hushing</a:t>
              </a:r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470D4374-A394-7A46-8C00-6F0112A2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3247">
              <a:off x="2724724" y="3914910"/>
              <a:ext cx="1971400" cy="9887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6D4E95C2-AA13-0DF8-9AB2-C5D82020586E}"/>
                </a:ext>
              </a:extLst>
            </p:cNvPr>
            <p:cNvSpPr txBox="1"/>
            <p:nvPr/>
          </p:nvSpPr>
          <p:spPr>
            <a:xfrm>
              <a:off x="5364125" y="5560630"/>
              <a:ext cx="48907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Empresas que </a:t>
              </a:r>
              <a:r>
                <a:rPr lang="es-ES_tradnl" sz="1400" b="1" dirty="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omiten la sostenibilidad en su comunicación para evitar señalamientos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, tanto de grupos Anti-ESG como de críticas asociadas al </a:t>
              </a:r>
              <a:r>
                <a:rPr lang="es-ES_tradnl" sz="14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green</a:t>
              </a:r>
              <a:r>
                <a:rPr lang="es-ES_tradnl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/social washing.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3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C14F617-916F-2CD5-3377-DD7411345A16}"/>
              </a:ext>
            </a:extLst>
          </p:cNvPr>
          <p:cNvSpPr/>
          <p:nvPr/>
        </p:nvSpPr>
        <p:spPr>
          <a:xfrm>
            <a:off x="0" y="0"/>
            <a:ext cx="12207750" cy="6881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4" name="Picture 6" descr="HSBC misled consumers with 'greenwashing' adverts, watchdog rules">
            <a:extLst>
              <a:ext uri="{FF2B5EF4-FFF2-40B4-BE49-F238E27FC236}">
                <a16:creationId xmlns:a16="http://schemas.microsoft.com/office/drawing/2014/main" id="{F6D3DCB5-927A-2C4E-DFC4-024A6DA1C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r="15645" b="2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82F1FD8-69BA-016B-336D-B5DF1C475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4942" b="-1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A13707-E5DA-8988-F829-7810100D79FD}"/>
              </a:ext>
            </a:extLst>
          </p:cNvPr>
          <p:cNvSpPr txBox="1"/>
          <p:nvPr/>
        </p:nvSpPr>
        <p:spPr>
          <a:xfrm>
            <a:off x="292692" y="5867691"/>
            <a:ext cx="33954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solidFill>
                  <a:schemeClr val="bg1"/>
                </a:solidFill>
                <a:latin typeface="Montserrat" pitchFamily="2" charset="77"/>
              </a:rPr>
              <a:t>2 CASOS DE </a:t>
            </a:r>
          </a:p>
          <a:p>
            <a:r>
              <a:rPr lang="es-ES_tradnl" sz="2800" b="1" dirty="0">
                <a:solidFill>
                  <a:schemeClr val="bg1"/>
                </a:solidFill>
                <a:latin typeface="Montserrat" pitchFamily="2" charset="77"/>
              </a:rPr>
              <a:t>GREENWASHING</a:t>
            </a:r>
          </a:p>
        </p:txBody>
      </p:sp>
    </p:spTree>
    <p:extLst>
      <p:ext uri="{BB962C8B-B14F-4D97-AF65-F5344CB8AC3E}">
        <p14:creationId xmlns:p14="http://schemas.microsoft.com/office/powerpoint/2010/main" val="1753545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A7BD-4E7F-16D3-4599-F1E833239EF6}"/>
              </a:ext>
            </a:extLst>
          </p:cNvPr>
          <p:cNvSpPr txBox="1"/>
          <p:nvPr/>
        </p:nvSpPr>
        <p:spPr>
          <a:xfrm>
            <a:off x="2253324" y="4460510"/>
            <a:ext cx="768535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chemeClr val="tx1">
                    <a:lumMod val="75000"/>
                  </a:schemeClr>
                </a:solidFill>
                <a:latin typeface="INDUSTRIAL 736 BT" panose="02070506070706020304" pitchFamily="18" charset="0"/>
              </a:rPr>
              <a:t>¿Cómo la comunicación de la ESG puede ayudarnos a </a:t>
            </a:r>
            <a:r>
              <a:rPr lang="es-ES_tradnl" sz="3200" dirty="0">
                <a:solidFill>
                  <a:schemeClr val="tx2"/>
                </a:solidFill>
                <a:latin typeface="INDUSTRIAL 736 BT" panose="02070506070706020304" pitchFamily="18" charset="0"/>
              </a:rPr>
              <a:t>generar confianza en la empresa?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07D6BC-C302-776C-8829-C0DE0BF39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046" y="1242496"/>
            <a:ext cx="2983908" cy="31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A2062582-058E-2226-CF23-602B58B82EFE}"/>
              </a:ext>
            </a:extLst>
          </p:cNvPr>
          <p:cNvGrpSpPr/>
          <p:nvPr/>
        </p:nvGrpSpPr>
        <p:grpSpPr>
          <a:xfrm>
            <a:off x="0" y="0"/>
            <a:ext cx="6310993" cy="6858000"/>
            <a:chOff x="5904" y="0"/>
            <a:chExt cx="4740334" cy="685800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981E978-FEA1-1473-6BAC-9512867FF127}"/>
                </a:ext>
              </a:extLst>
            </p:cNvPr>
            <p:cNvSpPr/>
            <p:nvPr/>
          </p:nvSpPr>
          <p:spPr>
            <a:xfrm>
              <a:off x="5904" y="0"/>
              <a:ext cx="474033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Rectangle 87">
              <a:extLst>
                <a:ext uri="{FF2B5EF4-FFF2-40B4-BE49-F238E27FC236}">
                  <a16:creationId xmlns:a16="http://schemas.microsoft.com/office/drawing/2014/main" id="{9E4D61FD-BD5F-03FB-94F0-BE62754ABCBF}"/>
                </a:ext>
              </a:extLst>
            </p:cNvPr>
            <p:cNvSpPr/>
            <p:nvPr/>
          </p:nvSpPr>
          <p:spPr>
            <a:xfrm>
              <a:off x="940708" y="671954"/>
              <a:ext cx="35295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¿Cómo es una comunicación que genera confianza?</a:t>
              </a:r>
            </a:p>
          </p:txBody>
        </p:sp>
        <p:cxnSp>
          <p:nvCxnSpPr>
            <p:cNvPr id="25" name="Conector recto 7">
              <a:extLst>
                <a:ext uri="{FF2B5EF4-FFF2-40B4-BE49-F238E27FC236}">
                  <a16:creationId xmlns:a16="http://schemas.microsoft.com/office/drawing/2014/main" id="{C8453DAD-7A16-1DE8-5ABF-ABACB5B9DDEE}"/>
                </a:ext>
              </a:extLst>
            </p:cNvPr>
            <p:cNvCxnSpPr>
              <a:cxnSpLocks/>
            </p:cNvCxnSpPr>
            <p:nvPr/>
          </p:nvCxnSpPr>
          <p:spPr>
            <a:xfrm>
              <a:off x="799678" y="810827"/>
              <a:ext cx="0" cy="837131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FC99BA55-E214-02CD-786D-FF20CCC20E1E}"/>
              </a:ext>
            </a:extLst>
          </p:cNvPr>
          <p:cNvGrpSpPr/>
          <p:nvPr/>
        </p:nvGrpSpPr>
        <p:grpSpPr>
          <a:xfrm>
            <a:off x="842513" y="2458785"/>
            <a:ext cx="5027609" cy="757130"/>
            <a:chOff x="842513" y="2269234"/>
            <a:chExt cx="5027609" cy="757130"/>
          </a:xfrm>
        </p:grpSpPr>
        <p:sp>
          <p:nvSpPr>
            <p:cNvPr id="2" name="Marcador de texto 9">
              <a:extLst>
                <a:ext uri="{FF2B5EF4-FFF2-40B4-BE49-F238E27FC236}">
                  <a16:creationId xmlns:a16="http://schemas.microsoft.com/office/drawing/2014/main" id="{CD9DFD2E-8DF3-E00D-926D-D2DBBFABA363}"/>
                </a:ext>
              </a:extLst>
            </p:cNvPr>
            <p:cNvSpPr txBox="1">
              <a:spLocks/>
            </p:cNvSpPr>
            <p:nvPr/>
          </p:nvSpPr>
          <p:spPr>
            <a:xfrm>
              <a:off x="1492248" y="2269234"/>
              <a:ext cx="4377874" cy="7571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1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4pPr>
              <a:lvl5pPr marL="1828800" indent="0" algn="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None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  <a:t>Genera expectativas adecuadas: </a:t>
              </a:r>
              <a:br>
                <a:rPr lang="es-ES_tradnl" sz="1600" b="1" dirty="0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</a:br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  <a:t>establece las promesas y los compromisos explícitos 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5E32F5C-F870-5434-5CF0-5190A7F76BCF}"/>
                </a:ext>
              </a:extLst>
            </p:cNvPr>
            <p:cNvGrpSpPr/>
            <p:nvPr/>
          </p:nvGrpSpPr>
          <p:grpSpPr>
            <a:xfrm>
              <a:off x="842513" y="2412354"/>
              <a:ext cx="488281" cy="497768"/>
              <a:chOff x="6267095" y="3859934"/>
              <a:chExt cx="488281" cy="497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26393423-804B-1553-904A-7A78FDE0E8D6}"/>
                  </a:ext>
                </a:extLst>
              </p:cNvPr>
              <p:cNvGrpSpPr/>
              <p:nvPr/>
            </p:nvGrpSpPr>
            <p:grpSpPr>
              <a:xfrm>
                <a:off x="6267095" y="3859934"/>
                <a:ext cx="488281" cy="497768"/>
                <a:chOff x="2765848" y="2191854"/>
                <a:chExt cx="656243" cy="636185"/>
              </a:xfrm>
            </p:grpSpPr>
            <p:sp>
              <p:nvSpPr>
                <p:cNvPr id="6" name="Elipse 17">
                  <a:extLst>
                    <a:ext uri="{FF2B5EF4-FFF2-40B4-BE49-F238E27FC236}">
                      <a16:creationId xmlns:a16="http://schemas.microsoft.com/office/drawing/2014/main" id="{46781A4F-255A-75F5-61D5-292F379D6C51}"/>
                    </a:ext>
                  </a:extLst>
                </p:cNvPr>
                <p:cNvSpPr/>
                <p:nvPr/>
              </p:nvSpPr>
              <p:spPr>
                <a:xfrm>
                  <a:off x="2835656" y="2257354"/>
                  <a:ext cx="586435" cy="570685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>
                    <a:latin typeface="Montserrat "/>
                  </a:endParaRPr>
                </a:p>
              </p:txBody>
            </p:sp>
            <p:sp>
              <p:nvSpPr>
                <p:cNvPr id="7" name="Elipse 17">
                  <a:extLst>
                    <a:ext uri="{FF2B5EF4-FFF2-40B4-BE49-F238E27FC236}">
                      <a16:creationId xmlns:a16="http://schemas.microsoft.com/office/drawing/2014/main" id="{C8D64860-CD22-34E9-4EF3-188EA94E926A}"/>
                    </a:ext>
                  </a:extLst>
                </p:cNvPr>
                <p:cNvSpPr/>
                <p:nvPr/>
              </p:nvSpPr>
              <p:spPr>
                <a:xfrm>
                  <a:off x="2765848" y="2191854"/>
                  <a:ext cx="586435" cy="570685"/>
                </a:xfrm>
                <a:prstGeom prst="ellipse">
                  <a:avLst/>
                </a:prstGeom>
                <a:noFill/>
                <a:ln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>
                    <a:latin typeface="Montserrat "/>
                  </a:endParaRPr>
                </a:p>
              </p:txBody>
            </p:sp>
          </p:grp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03C96FF-B004-8B47-2F0E-52C16B0061C3}"/>
                  </a:ext>
                </a:extLst>
              </p:cNvPr>
              <p:cNvSpPr txBox="1"/>
              <p:nvPr/>
            </p:nvSpPr>
            <p:spPr>
              <a:xfrm>
                <a:off x="6359803" y="3910713"/>
                <a:ext cx="309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b="1">
                    <a:latin typeface="Ink Free" panose="03080402000500000000" pitchFamily="66" charset="0"/>
                    <a:ea typeface="+mj-ea"/>
                    <a:cs typeface="+mj-cs"/>
                  </a:defRPr>
                </a:lvl1pPr>
              </a:lstStyle>
              <a:p>
                <a:r>
                  <a:rPr lang="es-ES" b="0" dirty="0">
                    <a:latin typeface="Montserrat "/>
                  </a:rPr>
                  <a:t>1</a:t>
                </a:r>
              </a:p>
            </p:txBody>
          </p:sp>
        </p:grp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65904C3-9CF9-325C-823B-652DF2BA450B}"/>
              </a:ext>
            </a:extLst>
          </p:cNvPr>
          <p:cNvGrpSpPr/>
          <p:nvPr/>
        </p:nvGrpSpPr>
        <p:grpSpPr>
          <a:xfrm>
            <a:off x="842513" y="3788365"/>
            <a:ext cx="5027609" cy="978729"/>
            <a:chOff x="842513" y="3598814"/>
            <a:chExt cx="5027609" cy="978729"/>
          </a:xfrm>
        </p:grpSpPr>
        <p:sp>
          <p:nvSpPr>
            <p:cNvPr id="8" name="Marcador de texto 9">
              <a:extLst>
                <a:ext uri="{FF2B5EF4-FFF2-40B4-BE49-F238E27FC236}">
                  <a16:creationId xmlns:a16="http://schemas.microsoft.com/office/drawing/2014/main" id="{BE779FF0-E4C5-F761-CE4F-8FA98D0B7EA3}"/>
                </a:ext>
              </a:extLst>
            </p:cNvPr>
            <p:cNvSpPr txBox="1">
              <a:spLocks/>
            </p:cNvSpPr>
            <p:nvPr/>
          </p:nvSpPr>
          <p:spPr>
            <a:xfrm>
              <a:off x="1492248" y="3598814"/>
              <a:ext cx="4377874" cy="97872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1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4pPr>
              <a:lvl5pPr marL="1828800" indent="0" algn="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None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  <a:t>Refuerza la sensación de que han hecho bien en confiar: aporta datos y los hace llegar de una manera relevante para cada </a:t>
              </a:r>
              <a:r>
                <a:rPr lang="es-ES_tradnl" sz="1600" b="1" i="1" dirty="0" err="1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  <a:t>stakeholder</a:t>
              </a:r>
              <a:endParaRPr lang="es-ES_tradnl" sz="1600" b="1" i="1" dirty="0">
                <a:solidFill>
                  <a:schemeClr val="bg1"/>
                </a:solidFill>
                <a:latin typeface="Montserrat" pitchFamily="2" charset="77"/>
                <a:cs typeface="Segoe UI Light" panose="020B0502040204020203" pitchFamily="34" charset="0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5162DDA5-998B-063F-A922-E5E193876E06}"/>
                </a:ext>
              </a:extLst>
            </p:cNvPr>
            <p:cNvGrpSpPr/>
            <p:nvPr/>
          </p:nvGrpSpPr>
          <p:grpSpPr>
            <a:xfrm>
              <a:off x="842513" y="3603893"/>
              <a:ext cx="488281" cy="497768"/>
              <a:chOff x="6267095" y="3859934"/>
              <a:chExt cx="488281" cy="497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F3B5EB4A-FE02-C508-D9DA-8D5CA2A502CE}"/>
                  </a:ext>
                </a:extLst>
              </p:cNvPr>
              <p:cNvGrpSpPr/>
              <p:nvPr/>
            </p:nvGrpSpPr>
            <p:grpSpPr>
              <a:xfrm>
                <a:off x="6267095" y="3859934"/>
                <a:ext cx="488281" cy="497768"/>
                <a:chOff x="2765848" y="2191854"/>
                <a:chExt cx="656243" cy="636185"/>
              </a:xfrm>
            </p:grpSpPr>
            <p:sp>
              <p:nvSpPr>
                <p:cNvPr id="12" name="Elipse 17">
                  <a:extLst>
                    <a:ext uri="{FF2B5EF4-FFF2-40B4-BE49-F238E27FC236}">
                      <a16:creationId xmlns:a16="http://schemas.microsoft.com/office/drawing/2014/main" id="{2ECDDE65-E227-7436-D995-85CD061BF421}"/>
                    </a:ext>
                  </a:extLst>
                </p:cNvPr>
                <p:cNvSpPr/>
                <p:nvPr/>
              </p:nvSpPr>
              <p:spPr>
                <a:xfrm>
                  <a:off x="2835656" y="2257354"/>
                  <a:ext cx="586435" cy="570685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>
                    <a:latin typeface="Montserrat "/>
                  </a:endParaRPr>
                </a:p>
              </p:txBody>
            </p:sp>
            <p:sp>
              <p:nvSpPr>
                <p:cNvPr id="13" name="Elipse 17">
                  <a:extLst>
                    <a:ext uri="{FF2B5EF4-FFF2-40B4-BE49-F238E27FC236}">
                      <a16:creationId xmlns:a16="http://schemas.microsoft.com/office/drawing/2014/main" id="{DC253C70-0316-D3D4-2557-F4F30EE37F10}"/>
                    </a:ext>
                  </a:extLst>
                </p:cNvPr>
                <p:cNvSpPr/>
                <p:nvPr/>
              </p:nvSpPr>
              <p:spPr>
                <a:xfrm>
                  <a:off x="2765848" y="2191854"/>
                  <a:ext cx="586435" cy="570685"/>
                </a:xfrm>
                <a:prstGeom prst="ellipse">
                  <a:avLst/>
                </a:prstGeom>
                <a:noFill/>
                <a:ln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>
                    <a:latin typeface="Montserrat "/>
                  </a:endParaRPr>
                </a:p>
              </p:txBody>
            </p:sp>
          </p:grp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83A0D0F-8AA1-C1AC-1249-F00373A19755}"/>
                  </a:ext>
                </a:extLst>
              </p:cNvPr>
              <p:cNvSpPr txBox="1"/>
              <p:nvPr/>
            </p:nvSpPr>
            <p:spPr>
              <a:xfrm>
                <a:off x="6359803" y="3910713"/>
                <a:ext cx="309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b="1">
                    <a:latin typeface="Ink Free" panose="03080402000500000000" pitchFamily="66" charset="0"/>
                    <a:ea typeface="+mj-ea"/>
                    <a:cs typeface="+mj-cs"/>
                  </a:defRPr>
                </a:lvl1pPr>
              </a:lstStyle>
              <a:p>
                <a:r>
                  <a:rPr lang="es-ES" b="0" dirty="0">
                    <a:latin typeface="Montserrat "/>
                  </a:rPr>
                  <a:t>2</a:t>
                </a:r>
              </a:p>
            </p:txBody>
          </p:sp>
        </p:grp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5AF2BF42-49E8-F9C7-321A-4F4EC5898B3C}"/>
              </a:ext>
            </a:extLst>
          </p:cNvPr>
          <p:cNvGrpSpPr/>
          <p:nvPr/>
        </p:nvGrpSpPr>
        <p:grpSpPr>
          <a:xfrm>
            <a:off x="842513" y="5225071"/>
            <a:ext cx="5027609" cy="535531"/>
            <a:chOff x="842512" y="5035520"/>
            <a:chExt cx="5027610" cy="535531"/>
          </a:xfrm>
        </p:grpSpPr>
        <p:sp>
          <p:nvSpPr>
            <p:cNvPr id="14" name="Marcador de texto 9">
              <a:extLst>
                <a:ext uri="{FF2B5EF4-FFF2-40B4-BE49-F238E27FC236}">
                  <a16:creationId xmlns:a16="http://schemas.microsoft.com/office/drawing/2014/main" id="{8C21A1BE-686F-7DD1-2F51-AA54C66309A1}"/>
                </a:ext>
              </a:extLst>
            </p:cNvPr>
            <p:cNvSpPr txBox="1">
              <a:spLocks/>
            </p:cNvSpPr>
            <p:nvPr/>
          </p:nvSpPr>
          <p:spPr>
            <a:xfrm>
              <a:off x="1492248" y="5035520"/>
              <a:ext cx="4377874" cy="5355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100" kern="1200">
                  <a:solidFill>
                    <a:schemeClr val="tx1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Char char="§"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4pPr>
              <a:lvl5pPr marL="1828800" indent="0" algn="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D6002A"/>
                </a:buClr>
                <a:buFont typeface="Wingdings" panose="05000000000000000000" pitchFamily="2" charset="2"/>
                <a:buNone/>
                <a:defRPr sz="1000" kern="1200">
                  <a:solidFill>
                    <a:schemeClr val="tx2"/>
                  </a:solidFill>
                  <a:latin typeface="Segoe UI Light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sz="1600" b="1" dirty="0">
                  <a:solidFill>
                    <a:schemeClr val="bg1"/>
                  </a:solidFill>
                  <a:latin typeface="Montserrat" pitchFamily="2" charset="77"/>
                  <a:cs typeface="Segoe UI Light" panose="020B0502040204020203" pitchFamily="34" charset="0"/>
                </a:rPr>
                <a:t>Provoca una conexión emocional y el sentimiento de que podemos confiar</a:t>
              </a:r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CA1C1381-C23F-BE1B-C4E3-49E16B25A9C8}"/>
                </a:ext>
              </a:extLst>
            </p:cNvPr>
            <p:cNvGrpSpPr/>
            <p:nvPr/>
          </p:nvGrpSpPr>
          <p:grpSpPr>
            <a:xfrm>
              <a:off x="842512" y="5040598"/>
              <a:ext cx="488279" cy="497768"/>
              <a:chOff x="2765849" y="2191853"/>
              <a:chExt cx="656241" cy="636185"/>
            </a:xfrm>
          </p:grpSpPr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3FF907DC-48CC-A996-76C2-961DCDE79E9B}"/>
                  </a:ext>
                </a:extLst>
              </p:cNvPr>
              <p:cNvSpPr/>
              <p:nvPr/>
            </p:nvSpPr>
            <p:spPr>
              <a:xfrm>
                <a:off x="2835656" y="2257353"/>
                <a:ext cx="586434" cy="57068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latin typeface="Montserrat "/>
                </a:endParaRPr>
              </a:p>
            </p:txBody>
          </p:sp>
          <p:sp>
            <p:nvSpPr>
              <p:cNvPr id="19" name="Elipse 17">
                <a:extLst>
                  <a:ext uri="{FF2B5EF4-FFF2-40B4-BE49-F238E27FC236}">
                    <a16:creationId xmlns:a16="http://schemas.microsoft.com/office/drawing/2014/main" id="{9FAFC4FF-2C6F-76C1-0761-23AAC1F6B313}"/>
                  </a:ext>
                </a:extLst>
              </p:cNvPr>
              <p:cNvSpPr/>
              <p:nvPr/>
            </p:nvSpPr>
            <p:spPr>
              <a:xfrm>
                <a:off x="2765849" y="2191853"/>
                <a:ext cx="586436" cy="570685"/>
              </a:xfrm>
              <a:prstGeom prst="ellipse">
                <a:avLst/>
              </a:prstGeom>
              <a:noFill/>
              <a:ln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>
                  <a:latin typeface="Montserrat "/>
                </a:endParaRPr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37A4344-4C85-8F88-9D36-28233D5CF9C1}"/>
              </a:ext>
            </a:extLst>
          </p:cNvPr>
          <p:cNvGrpSpPr/>
          <p:nvPr/>
        </p:nvGrpSpPr>
        <p:grpSpPr>
          <a:xfrm>
            <a:off x="7611470" y="1827203"/>
            <a:ext cx="3645309" cy="3633507"/>
            <a:chOff x="7318012" y="1815493"/>
            <a:chExt cx="3578225" cy="3566640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4624CBA4-BBA6-8F54-A191-EAA34EE4CCE5}"/>
                </a:ext>
              </a:extLst>
            </p:cNvPr>
            <p:cNvGrpSpPr/>
            <p:nvPr/>
          </p:nvGrpSpPr>
          <p:grpSpPr>
            <a:xfrm>
              <a:off x="7318012" y="1815493"/>
              <a:ext cx="3578225" cy="3566640"/>
              <a:chOff x="869098" y="1883364"/>
              <a:chExt cx="3661675" cy="3649821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8923385A-0960-6557-58DF-6D762DA8B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8" y="1883364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E438FC06-291D-1317-9185-94E1DB85FF17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D8191653-4F43-8F6C-39E0-1AE0F079925D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2EAB3BA-141A-5A3B-2D98-08567C388B1A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3848D71-817F-42C5-2323-97DC7E3EF25A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65194CAA-6435-F452-9628-B26437B0F9F2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7C51249-6258-407F-110D-0C77F6F262C5}"/>
                </a:ext>
              </a:extLst>
            </p:cNvPr>
            <p:cNvSpPr/>
            <p:nvPr/>
          </p:nvSpPr>
          <p:spPr>
            <a:xfrm>
              <a:off x="8441511" y="2909607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CF336AF3-DCB6-177D-2F5C-4DD1DD400A48}"/>
                </a:ext>
              </a:extLst>
            </p:cNvPr>
            <p:cNvSpPr txBox="1"/>
            <p:nvPr/>
          </p:nvSpPr>
          <p:spPr>
            <a:xfrm>
              <a:off x="8542443" y="3024575"/>
              <a:ext cx="1241940" cy="105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20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0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61B093A-38C1-D095-015E-7FAE1BC858A9}"/>
              </a:ext>
            </a:extLst>
          </p:cNvPr>
          <p:cNvSpPr/>
          <p:nvPr/>
        </p:nvSpPr>
        <p:spPr>
          <a:xfrm>
            <a:off x="5960534" y="2505887"/>
            <a:ext cx="5086434" cy="3220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A9F3F33-FCEC-0E8C-E251-D2CCB0628132}"/>
              </a:ext>
            </a:extLst>
          </p:cNvPr>
          <p:cNvGrpSpPr/>
          <p:nvPr/>
        </p:nvGrpSpPr>
        <p:grpSpPr>
          <a:xfrm>
            <a:off x="1460356" y="2163019"/>
            <a:ext cx="3090943" cy="3090943"/>
            <a:chOff x="1033690" y="2401724"/>
            <a:chExt cx="3625366" cy="3625366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AAAE71AF-75DF-95D9-4BA8-C8FEA2A5F825}"/>
                </a:ext>
              </a:extLst>
            </p:cNvPr>
            <p:cNvGrpSpPr/>
            <p:nvPr/>
          </p:nvGrpSpPr>
          <p:grpSpPr>
            <a:xfrm>
              <a:off x="1043976" y="2422686"/>
              <a:ext cx="3578225" cy="3566640"/>
              <a:chOff x="869097" y="1883365"/>
              <a:chExt cx="3661675" cy="3649821"/>
            </a:xfrm>
          </p:grpSpPr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8632315E-2388-C6D0-DF2F-C3EFCCD57E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7" y="1883365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39EC9B74-5293-38D1-C203-5BFCB560FB69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A4B7BBC9-D607-21E6-4444-29EAC53F815B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BD0F742A-48B7-39B1-0D36-F15DD9B1EAA4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DD6351FC-AD57-08AF-24C7-8A97B8F83183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ED3ECF77-5E7B-F331-BB3A-08A87A1C010F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10" name="Circular 9">
              <a:extLst>
                <a:ext uri="{FF2B5EF4-FFF2-40B4-BE49-F238E27FC236}">
                  <a16:creationId xmlns:a16="http://schemas.microsoft.com/office/drawing/2014/main" id="{E98AFB4C-74D9-0FE0-524A-F7A4877A0CC2}"/>
                </a:ext>
              </a:extLst>
            </p:cNvPr>
            <p:cNvSpPr/>
            <p:nvPr/>
          </p:nvSpPr>
          <p:spPr>
            <a:xfrm rot="18873072">
              <a:off x="1033690" y="2401724"/>
              <a:ext cx="3625366" cy="3625366"/>
            </a:xfrm>
            <a:prstGeom prst="pie">
              <a:avLst>
                <a:gd name="adj1" fmla="val 20956356"/>
                <a:gd name="adj2" fmla="val 16797627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B9865127-2AE4-F11A-4068-AC2E906B8B75}"/>
                </a:ext>
              </a:extLst>
            </p:cNvPr>
            <p:cNvSpPr/>
            <p:nvPr/>
          </p:nvSpPr>
          <p:spPr>
            <a:xfrm>
              <a:off x="2192138" y="3525020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DA9E55E-71A3-8301-19B9-954191208C99}"/>
                </a:ext>
              </a:extLst>
            </p:cNvPr>
            <p:cNvSpPr txBox="1"/>
            <p:nvPr/>
          </p:nvSpPr>
          <p:spPr>
            <a:xfrm>
              <a:off x="2268407" y="3631767"/>
              <a:ext cx="1241940" cy="101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16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010575C-4336-A884-91FD-0BB76C0EE368}"/>
              </a:ext>
            </a:extLst>
          </p:cNvPr>
          <p:cNvGrpSpPr/>
          <p:nvPr/>
        </p:nvGrpSpPr>
        <p:grpSpPr>
          <a:xfrm>
            <a:off x="720930" y="5410134"/>
            <a:ext cx="4569794" cy="422055"/>
            <a:chOff x="404647" y="5410134"/>
            <a:chExt cx="4569794" cy="422055"/>
          </a:xfrm>
        </p:grpSpPr>
        <p:sp>
          <p:nvSpPr>
            <p:cNvPr id="13" name="Elipse 110">
              <a:extLst>
                <a:ext uri="{FF2B5EF4-FFF2-40B4-BE49-F238E27FC236}">
                  <a16:creationId xmlns:a16="http://schemas.microsoft.com/office/drawing/2014/main" id="{EC342F31-810D-37EB-A3D5-DB7D199DDAD5}"/>
                </a:ext>
              </a:extLst>
            </p:cNvPr>
            <p:cNvSpPr/>
            <p:nvPr/>
          </p:nvSpPr>
          <p:spPr>
            <a:xfrm>
              <a:off x="619792" y="5410134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Aterrizar y contar el </a:t>
              </a:r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propósito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por el que existimos, qué nos hace únicos y necesarios para la sociedad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8FF3F7B-322A-6DCB-D688-9826CFBE1113}"/>
                </a:ext>
              </a:extLst>
            </p:cNvPr>
            <p:cNvSpPr/>
            <p:nvPr/>
          </p:nvSpPr>
          <p:spPr>
            <a:xfrm>
              <a:off x="404647" y="5410134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FB926DB-47F8-F7A0-A7EA-4637046386D3}"/>
              </a:ext>
            </a:extLst>
          </p:cNvPr>
          <p:cNvGrpSpPr/>
          <p:nvPr/>
        </p:nvGrpSpPr>
        <p:grpSpPr>
          <a:xfrm>
            <a:off x="720930" y="5913449"/>
            <a:ext cx="4569794" cy="422055"/>
            <a:chOff x="404647" y="5867465"/>
            <a:chExt cx="4569794" cy="422055"/>
          </a:xfrm>
        </p:grpSpPr>
        <p:sp>
          <p:nvSpPr>
            <p:cNvPr id="14" name="Elipse 111">
              <a:extLst>
                <a:ext uri="{FF2B5EF4-FFF2-40B4-BE49-F238E27FC236}">
                  <a16:creationId xmlns:a16="http://schemas.microsoft.com/office/drawing/2014/main" id="{AA8BB6FC-7363-9390-6DA1-A34BECC98E52}"/>
                </a:ext>
              </a:extLst>
            </p:cNvPr>
            <p:cNvSpPr/>
            <p:nvPr/>
          </p:nvSpPr>
          <p:spPr>
            <a:xfrm>
              <a:off x="619792" y="5867465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Concretar nuestros compromisos ESG en </a:t>
              </a:r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hechos medibles y observables, conectados con negocio 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243DE324-C7BA-7177-DD66-FF48D127A43E}"/>
                </a:ext>
              </a:extLst>
            </p:cNvPr>
            <p:cNvSpPr/>
            <p:nvPr/>
          </p:nvSpPr>
          <p:spPr>
            <a:xfrm>
              <a:off x="404647" y="5867465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27B724-B343-DA88-5539-5B15EFD4DCF4}"/>
              </a:ext>
            </a:extLst>
          </p:cNvPr>
          <p:cNvSpPr txBox="1"/>
          <p:nvPr/>
        </p:nvSpPr>
        <p:spPr>
          <a:xfrm>
            <a:off x="1412285" y="395759"/>
            <a:ext cx="936743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5 Drivers que toda empresa debe tener en cuenta para una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comunicación ESG que genere confianza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8D6748-2DA3-E227-E6D7-E37C89362A85}"/>
              </a:ext>
            </a:extLst>
          </p:cNvPr>
          <p:cNvSpPr/>
          <p:nvPr/>
        </p:nvSpPr>
        <p:spPr>
          <a:xfrm>
            <a:off x="5858933" y="2611905"/>
            <a:ext cx="5086435" cy="322028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https://news.aa.com/news/news-details/2017/American-Airlines-Celebrates-Inclusion-and-Diversity-During-PRIDE-Month-in-June/default.aspx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89A4AB-4257-FB87-0FB8-53E94D5C42D3}"/>
              </a:ext>
            </a:extLst>
          </p:cNvPr>
          <p:cNvSpPr txBox="1"/>
          <p:nvPr/>
        </p:nvSpPr>
        <p:spPr>
          <a:xfrm>
            <a:off x="7541001" y="5938207"/>
            <a:ext cx="2688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a la campaña  con Colin </a:t>
            </a:r>
            <a:r>
              <a:rPr lang="es-ES" sz="1050" dirty="0" err="1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Kaepernick</a:t>
            </a:r>
            <a:endParaRPr lang="es-ES" sz="1050" b="0" dirty="0">
              <a:solidFill>
                <a:schemeClr val="accent2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Gráfico 6" descr="Cursor con relleno sólido">
            <a:extLst>
              <a:ext uri="{FF2B5EF4-FFF2-40B4-BE49-F238E27FC236}">
                <a16:creationId xmlns:a16="http://schemas.microsoft.com/office/drawing/2014/main" id="{0CBC89DC-9876-8C9E-3F73-C08E19543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4291" y="5965575"/>
            <a:ext cx="255038" cy="2550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C987DD-A9D4-2569-EF2E-B38257D377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46" r="9799" b="23233"/>
          <a:stretch/>
        </p:blipFill>
        <p:spPr>
          <a:xfrm>
            <a:off x="6079404" y="2824958"/>
            <a:ext cx="2684451" cy="13668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93D127-B0F7-40F4-F637-E9CE397582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409"/>
          <a:stretch/>
        </p:blipFill>
        <p:spPr>
          <a:xfrm>
            <a:off x="6062370" y="4297781"/>
            <a:ext cx="2684451" cy="13668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6D2125-A4C5-6412-B6FF-3D65EFD65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235" y="2789962"/>
            <a:ext cx="1773323" cy="28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4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4B998BA-24D9-0FA1-43F9-B80263B9F4F5}"/>
              </a:ext>
            </a:extLst>
          </p:cNvPr>
          <p:cNvSpPr/>
          <p:nvPr/>
        </p:nvSpPr>
        <p:spPr>
          <a:xfrm>
            <a:off x="5960533" y="2230319"/>
            <a:ext cx="5925135" cy="3335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14F573E-78CC-0844-BED8-7827A056FAF2}"/>
              </a:ext>
            </a:extLst>
          </p:cNvPr>
          <p:cNvSpPr/>
          <p:nvPr/>
        </p:nvSpPr>
        <p:spPr>
          <a:xfrm>
            <a:off x="5858933" y="2336801"/>
            <a:ext cx="5914092" cy="330764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https://news.aa.com/news/news-details/2017/American-Airlines-Celebrates-Inclusion-and-Diversity-During-PRIDE-Month-in-June/default.aspx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5FD0BF7-CA90-8153-B4DC-8B754F1D258C}"/>
              </a:ext>
            </a:extLst>
          </p:cNvPr>
          <p:cNvGrpSpPr/>
          <p:nvPr/>
        </p:nvGrpSpPr>
        <p:grpSpPr>
          <a:xfrm>
            <a:off x="1454903" y="2163019"/>
            <a:ext cx="3090943" cy="3090943"/>
            <a:chOff x="1033690" y="2401724"/>
            <a:chExt cx="3625366" cy="362536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9FBB5A62-5A27-EAB5-74D3-124923DF0D9A}"/>
                </a:ext>
              </a:extLst>
            </p:cNvPr>
            <p:cNvGrpSpPr/>
            <p:nvPr/>
          </p:nvGrpSpPr>
          <p:grpSpPr>
            <a:xfrm>
              <a:off x="1043976" y="2422686"/>
              <a:ext cx="3578225" cy="3566640"/>
              <a:chOff x="869097" y="1883365"/>
              <a:chExt cx="3661675" cy="3649821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8C1FC616-9F2E-0564-35D8-10FC1EAF52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7" y="1883365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91C3922-B33A-5638-92D9-EA4E65BF09CF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480A504-1D69-C2D8-8431-3D6BC6758397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E07DA7C-F739-50DF-9C7B-E2B204DD2C71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81A5D06-DD07-9567-174D-1DA3B12BEDEB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174D5A8-0122-BFCD-3E39-D85ED8DD7F70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4" name="Circular 3">
              <a:extLst>
                <a:ext uri="{FF2B5EF4-FFF2-40B4-BE49-F238E27FC236}">
                  <a16:creationId xmlns:a16="http://schemas.microsoft.com/office/drawing/2014/main" id="{BB97E4A7-476E-1081-8035-A5890733CE75}"/>
                </a:ext>
              </a:extLst>
            </p:cNvPr>
            <p:cNvSpPr/>
            <p:nvPr/>
          </p:nvSpPr>
          <p:spPr>
            <a:xfrm rot="18873072">
              <a:off x="1033690" y="2401724"/>
              <a:ext cx="3625366" cy="3625366"/>
            </a:xfrm>
            <a:prstGeom prst="pie">
              <a:avLst>
                <a:gd name="adj1" fmla="val 3766429"/>
                <a:gd name="adj2" fmla="val 21064844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C44312A-3218-EED1-3830-511980D7C8B2}"/>
                </a:ext>
              </a:extLst>
            </p:cNvPr>
            <p:cNvSpPr/>
            <p:nvPr/>
          </p:nvSpPr>
          <p:spPr>
            <a:xfrm>
              <a:off x="2192138" y="3525020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69401A14-08AB-88F0-2A84-4030E5E5F169}"/>
                </a:ext>
              </a:extLst>
            </p:cNvPr>
            <p:cNvSpPr txBox="1"/>
            <p:nvPr/>
          </p:nvSpPr>
          <p:spPr>
            <a:xfrm>
              <a:off x="2268407" y="3631767"/>
              <a:ext cx="1241940" cy="101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16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909B9FEF-A2EA-9519-5053-6700D9C730E3}"/>
              </a:ext>
            </a:extLst>
          </p:cNvPr>
          <p:cNvGrpSpPr/>
          <p:nvPr/>
        </p:nvGrpSpPr>
        <p:grpSpPr>
          <a:xfrm>
            <a:off x="715477" y="5410134"/>
            <a:ext cx="4569794" cy="422055"/>
            <a:chOff x="404647" y="5410134"/>
            <a:chExt cx="4569794" cy="422055"/>
          </a:xfrm>
        </p:grpSpPr>
        <p:sp>
          <p:nvSpPr>
            <p:cNvPr id="19" name="Elipse 110">
              <a:extLst>
                <a:ext uri="{FF2B5EF4-FFF2-40B4-BE49-F238E27FC236}">
                  <a16:creationId xmlns:a16="http://schemas.microsoft.com/office/drawing/2014/main" id="{E701F596-5FD5-60B1-0280-23D6747F15A7}"/>
                </a:ext>
              </a:extLst>
            </p:cNvPr>
            <p:cNvSpPr/>
            <p:nvPr/>
          </p:nvSpPr>
          <p:spPr>
            <a:xfrm>
              <a:off x="619792" y="5410134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Hacer lo que decimos.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Cumplir con nuestros compromisos, </a:t>
              </a:r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reconocer los errores y repararlos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3B2840BE-C440-9BC3-9D58-DD704FE3CDB2}"/>
                </a:ext>
              </a:extLst>
            </p:cNvPr>
            <p:cNvSpPr/>
            <p:nvPr/>
          </p:nvSpPr>
          <p:spPr>
            <a:xfrm>
              <a:off x="404647" y="5410134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6693F0A-09F0-610D-A5EC-4B4F21983A61}"/>
              </a:ext>
            </a:extLst>
          </p:cNvPr>
          <p:cNvGrpSpPr/>
          <p:nvPr/>
        </p:nvGrpSpPr>
        <p:grpSpPr>
          <a:xfrm>
            <a:off x="715477" y="5867465"/>
            <a:ext cx="4569794" cy="422055"/>
            <a:chOff x="404647" y="5867465"/>
            <a:chExt cx="4569794" cy="422055"/>
          </a:xfrm>
        </p:grpSpPr>
        <p:sp>
          <p:nvSpPr>
            <p:cNvPr id="26" name="Elipse 111">
              <a:extLst>
                <a:ext uri="{FF2B5EF4-FFF2-40B4-BE49-F238E27FC236}">
                  <a16:creationId xmlns:a16="http://schemas.microsoft.com/office/drawing/2014/main" id="{7F3E81D6-3AC8-4F69-5DDE-994526B3B8EB}"/>
                </a:ext>
              </a:extLst>
            </p:cNvPr>
            <p:cNvSpPr/>
            <p:nvPr/>
          </p:nvSpPr>
          <p:spPr>
            <a:xfrm>
              <a:off x="619792" y="5867465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Decir lo que hacemos.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Aportar evidencias y rendir cuentas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4BFCF82-4900-0828-8426-5D0F85B97CBE}"/>
                </a:ext>
              </a:extLst>
            </p:cNvPr>
            <p:cNvSpPr/>
            <p:nvPr/>
          </p:nvSpPr>
          <p:spPr>
            <a:xfrm>
              <a:off x="404647" y="5867465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CDDBEE4-D873-AFF5-054C-26C45EA21E79}"/>
              </a:ext>
            </a:extLst>
          </p:cNvPr>
          <p:cNvSpPr txBox="1"/>
          <p:nvPr/>
        </p:nvSpPr>
        <p:spPr>
          <a:xfrm>
            <a:off x="1412285" y="395759"/>
            <a:ext cx="936743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5 Drivers que toda empresa debe tener en cuenta para una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comunicación ESG que genere confianza</a:t>
            </a:r>
          </a:p>
        </p:txBody>
      </p:sp>
      <p:pic>
        <p:nvPicPr>
          <p:cNvPr id="2054" name="Picture 6" descr="Presentamos #ViveDondeQuieras, para que nada te impida vivir donde quieras  vivir | Correos - YouTube">
            <a:extLst>
              <a:ext uri="{FF2B5EF4-FFF2-40B4-BE49-F238E27FC236}">
                <a16:creationId xmlns:a16="http://schemas.microsoft.com/office/drawing/2014/main" id="{C7F190E1-108C-6270-C8E9-8D2F74D08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 bwMode="auto">
          <a:xfrm>
            <a:off x="6016149" y="2487663"/>
            <a:ext cx="2781280" cy="13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B9528AD-FBEE-A2B8-D784-FA08349E9183}"/>
              </a:ext>
            </a:extLst>
          </p:cNvPr>
          <p:cNvSpPr txBox="1"/>
          <p:nvPr/>
        </p:nvSpPr>
        <p:spPr>
          <a:xfrm>
            <a:off x="7621305" y="5752049"/>
            <a:ext cx="2603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dirty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a la campaña “Vive donde quieras”</a:t>
            </a:r>
            <a:endParaRPr lang="es-ES" sz="1050" b="0" dirty="0">
              <a:solidFill>
                <a:schemeClr val="accent2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7" name="Gráfico 16" descr="Cursor con relleno sólido">
            <a:extLst>
              <a:ext uri="{FF2B5EF4-FFF2-40B4-BE49-F238E27FC236}">
                <a16:creationId xmlns:a16="http://schemas.microsoft.com/office/drawing/2014/main" id="{01E567B7-1C26-BB54-EEFD-FD9F3D81E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1556" y="5750927"/>
            <a:ext cx="255038" cy="2550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A25FFE0-EF78-1247-C1AD-B262ACD501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205"/>
          <a:stretch/>
        </p:blipFill>
        <p:spPr>
          <a:xfrm>
            <a:off x="8903347" y="3939137"/>
            <a:ext cx="2717158" cy="159396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72C7C98-51CD-D4F3-7C22-C704C5E5FD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16" b="7559"/>
          <a:stretch/>
        </p:blipFill>
        <p:spPr>
          <a:xfrm>
            <a:off x="6016150" y="3914936"/>
            <a:ext cx="2781279" cy="161816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E225DD4-3E48-0C6A-492F-E55DAD523D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267"/>
          <a:stretch/>
        </p:blipFill>
        <p:spPr>
          <a:xfrm>
            <a:off x="8899029" y="2502711"/>
            <a:ext cx="2721476" cy="132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0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ircular 9">
            <a:extLst>
              <a:ext uri="{FF2B5EF4-FFF2-40B4-BE49-F238E27FC236}">
                <a16:creationId xmlns:a16="http://schemas.microsoft.com/office/drawing/2014/main" id="{E98AFB4C-74D9-0FE0-524A-F7A4877A0CC2}"/>
              </a:ext>
            </a:extLst>
          </p:cNvPr>
          <p:cNvSpPr/>
          <p:nvPr/>
        </p:nvSpPr>
        <p:spPr>
          <a:xfrm rot="18873072">
            <a:off x="1033690" y="2401724"/>
            <a:ext cx="3625366" cy="3625366"/>
          </a:xfrm>
          <a:prstGeom prst="pie">
            <a:avLst>
              <a:gd name="adj1" fmla="val 8160983"/>
              <a:gd name="adj2" fmla="val 3810715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ACE9B281-3A08-4453-7554-227D02CF0AF1}"/>
              </a:ext>
            </a:extLst>
          </p:cNvPr>
          <p:cNvGrpSpPr/>
          <p:nvPr/>
        </p:nvGrpSpPr>
        <p:grpSpPr>
          <a:xfrm>
            <a:off x="5842636" y="2115573"/>
            <a:ext cx="5930389" cy="3751892"/>
            <a:chOff x="5589166" y="2330497"/>
            <a:chExt cx="5930389" cy="375189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2CA16D0-846F-E837-88A5-8DBFAD9B4A29}"/>
                </a:ext>
              </a:extLst>
            </p:cNvPr>
            <p:cNvSpPr/>
            <p:nvPr/>
          </p:nvSpPr>
          <p:spPr>
            <a:xfrm>
              <a:off x="5768516" y="2330497"/>
              <a:ext cx="5751039" cy="365883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4EB557F-91C8-034B-4CBD-842DFA0D8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166" y="2422686"/>
              <a:ext cx="5832166" cy="3659703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D8F6C73-B352-D145-3620-7024AC8E7780}"/>
                </a:ext>
              </a:extLst>
            </p:cNvPr>
            <p:cNvSpPr/>
            <p:nvPr/>
          </p:nvSpPr>
          <p:spPr>
            <a:xfrm>
              <a:off x="7532016" y="4641383"/>
              <a:ext cx="1668545" cy="135133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FDF07F1-F45B-57CF-5091-0F75AF7ECA31}"/>
                </a:ext>
              </a:extLst>
            </p:cNvPr>
            <p:cNvSpPr/>
            <p:nvPr/>
          </p:nvSpPr>
          <p:spPr>
            <a:xfrm>
              <a:off x="8460326" y="3576607"/>
              <a:ext cx="1382829" cy="56176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478C25A-CB91-81DB-2E94-4565E9F7C83D}"/>
              </a:ext>
            </a:extLst>
          </p:cNvPr>
          <p:cNvGrpSpPr/>
          <p:nvPr/>
        </p:nvGrpSpPr>
        <p:grpSpPr>
          <a:xfrm>
            <a:off x="1462745" y="2163019"/>
            <a:ext cx="3090943" cy="3090943"/>
            <a:chOff x="1033690" y="2401724"/>
            <a:chExt cx="3625366" cy="362536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E0F7333-16C2-3515-9850-D32AE897E2F3}"/>
                </a:ext>
              </a:extLst>
            </p:cNvPr>
            <p:cNvGrpSpPr/>
            <p:nvPr/>
          </p:nvGrpSpPr>
          <p:grpSpPr>
            <a:xfrm>
              <a:off x="1043976" y="2422686"/>
              <a:ext cx="3578225" cy="3566640"/>
              <a:chOff x="869097" y="1883365"/>
              <a:chExt cx="3661675" cy="364982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8F0CEED9-FC23-DC54-9775-F2A44E8B66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7" y="1883365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8F9104-050F-F505-1440-73EB626A5689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51BB080E-E356-B290-FD00-998C541E5A0A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951BCDB-E140-F664-57D1-23976E43D476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CCE7242-FF6F-02E6-49F2-427AC0F0D8AE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EE1BF08-4430-7914-1A28-3B1DE381B747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4" name="Circular 3">
              <a:extLst>
                <a:ext uri="{FF2B5EF4-FFF2-40B4-BE49-F238E27FC236}">
                  <a16:creationId xmlns:a16="http://schemas.microsoft.com/office/drawing/2014/main" id="{EE671421-185D-A1ED-FDF2-56C64E94D9FD}"/>
                </a:ext>
              </a:extLst>
            </p:cNvPr>
            <p:cNvSpPr/>
            <p:nvPr/>
          </p:nvSpPr>
          <p:spPr>
            <a:xfrm rot="18873072">
              <a:off x="1033690" y="2401724"/>
              <a:ext cx="3625366" cy="3625366"/>
            </a:xfrm>
            <a:prstGeom prst="pie">
              <a:avLst>
                <a:gd name="adj1" fmla="val 8111211"/>
                <a:gd name="adj2" fmla="val 3847786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D88EB6D-0934-4197-7BA7-7FB5C84FD755}"/>
                </a:ext>
              </a:extLst>
            </p:cNvPr>
            <p:cNvSpPr/>
            <p:nvPr/>
          </p:nvSpPr>
          <p:spPr>
            <a:xfrm>
              <a:off x="2192138" y="3525020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35A3467-EB7D-F972-5A0B-A56C7505C658}"/>
                </a:ext>
              </a:extLst>
            </p:cNvPr>
            <p:cNvSpPr txBox="1"/>
            <p:nvPr/>
          </p:nvSpPr>
          <p:spPr>
            <a:xfrm>
              <a:off x="2268407" y="3631767"/>
              <a:ext cx="1241940" cy="101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16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37567C2-B528-DAD6-D8DE-8DBC52A62B80}"/>
              </a:ext>
            </a:extLst>
          </p:cNvPr>
          <p:cNvGrpSpPr/>
          <p:nvPr/>
        </p:nvGrpSpPr>
        <p:grpSpPr>
          <a:xfrm>
            <a:off x="723319" y="5410134"/>
            <a:ext cx="4569794" cy="422055"/>
            <a:chOff x="404647" y="5410134"/>
            <a:chExt cx="4569794" cy="422055"/>
          </a:xfrm>
        </p:grpSpPr>
        <p:sp>
          <p:nvSpPr>
            <p:cNvPr id="22" name="Elipse 110">
              <a:extLst>
                <a:ext uri="{FF2B5EF4-FFF2-40B4-BE49-F238E27FC236}">
                  <a16:creationId xmlns:a16="http://schemas.microsoft.com/office/drawing/2014/main" id="{BE36F0A8-0CD4-8C2F-DCBD-0DD48B8C029F}"/>
                </a:ext>
              </a:extLst>
            </p:cNvPr>
            <p:cNvSpPr/>
            <p:nvPr/>
          </p:nvSpPr>
          <p:spPr>
            <a:xfrm>
              <a:off x="619792" y="5410134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Escuchar y dialogar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conocer y entender los intereses y expectativas de nuestros </a:t>
              </a:r>
              <a:r>
                <a:rPr lang="es-ES" sz="1200" i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stakeholders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298B0B46-0CB0-49B8-FBA0-7800F3DE0A3D}"/>
                </a:ext>
              </a:extLst>
            </p:cNvPr>
            <p:cNvSpPr/>
            <p:nvPr/>
          </p:nvSpPr>
          <p:spPr>
            <a:xfrm>
              <a:off x="404647" y="5410134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37FA486B-1B34-D1E7-22F3-29DA557D3235}"/>
              </a:ext>
            </a:extLst>
          </p:cNvPr>
          <p:cNvGrpSpPr/>
          <p:nvPr/>
        </p:nvGrpSpPr>
        <p:grpSpPr>
          <a:xfrm>
            <a:off x="723319" y="5867465"/>
            <a:ext cx="4569794" cy="422055"/>
            <a:chOff x="404647" y="5867465"/>
            <a:chExt cx="4569794" cy="422055"/>
          </a:xfrm>
        </p:grpSpPr>
        <p:sp>
          <p:nvSpPr>
            <p:cNvPr id="25" name="Elipse 111">
              <a:extLst>
                <a:ext uri="{FF2B5EF4-FFF2-40B4-BE49-F238E27FC236}">
                  <a16:creationId xmlns:a16="http://schemas.microsoft.com/office/drawing/2014/main" id="{D46D7CF5-5654-FC29-59B8-3F7551E135BB}"/>
                </a:ext>
              </a:extLst>
            </p:cNvPr>
            <p:cNvSpPr/>
            <p:nvPr/>
          </p:nvSpPr>
          <p:spPr>
            <a:xfrm>
              <a:off x="619792" y="5867465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Demostrar que actuamos para dar soluciones,</a:t>
              </a:r>
            </a:p>
            <a:p>
              <a:pPr marL="177800" algn="ctr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pensando en los intereses de los </a:t>
              </a:r>
              <a:r>
                <a:rPr lang="es-ES" sz="1200" i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stakeholders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EF419A84-A64C-2F06-CAF0-142599F0DC38}"/>
                </a:ext>
              </a:extLst>
            </p:cNvPr>
            <p:cNvSpPr/>
            <p:nvPr/>
          </p:nvSpPr>
          <p:spPr>
            <a:xfrm>
              <a:off x="404647" y="5867465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6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C2265E9-3AB0-32D6-DB0E-D947F999996B}"/>
              </a:ext>
            </a:extLst>
          </p:cNvPr>
          <p:cNvSpPr txBox="1"/>
          <p:nvPr/>
        </p:nvSpPr>
        <p:spPr>
          <a:xfrm>
            <a:off x="1412285" y="395759"/>
            <a:ext cx="936743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5 Drivers que toda empresa debe tener en cuenta para una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comunicación ESG que genere confianza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DF299A-48B4-DF2B-75E1-BF742BF632BB}"/>
              </a:ext>
            </a:extLst>
          </p:cNvPr>
          <p:cNvSpPr txBox="1"/>
          <p:nvPr/>
        </p:nvSpPr>
        <p:spPr>
          <a:xfrm>
            <a:off x="8389784" y="5916546"/>
            <a:ext cx="28841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Ipsos (2023) </a:t>
            </a:r>
            <a:r>
              <a:rPr lang="es-ES" sz="900" b="0" dirty="0">
                <a:effectLst/>
              </a:rPr>
              <a:t>ESG </a:t>
            </a:r>
            <a:r>
              <a:rPr lang="es-ES" sz="900" b="0" dirty="0" err="1">
                <a:effectLst/>
              </a:rPr>
              <a:t>Across</a:t>
            </a:r>
            <a:r>
              <a:rPr lang="es-ES" sz="900" b="0" dirty="0">
                <a:effectLst/>
              </a:rPr>
              <a:t> Borders </a:t>
            </a:r>
            <a:r>
              <a:rPr lang="es-ES" sz="900" b="0" dirty="0" err="1">
                <a:effectLst/>
              </a:rPr>
              <a:t>The</a:t>
            </a:r>
            <a:r>
              <a:rPr lang="es-ES" sz="900" b="0" dirty="0">
                <a:effectLst/>
              </a:rPr>
              <a:t> Cultural </a:t>
            </a:r>
            <a:r>
              <a:rPr lang="es-ES" sz="900" b="0" dirty="0" err="1">
                <a:effectLst/>
              </a:rPr>
              <a:t>Context</a:t>
            </a:r>
            <a:endParaRPr lang="es-ES" sz="9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496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curvado 17">
            <a:extLst>
              <a:ext uri="{FF2B5EF4-FFF2-40B4-BE49-F238E27FC236}">
                <a16:creationId xmlns:a16="http://schemas.microsoft.com/office/drawing/2014/main" id="{09EC7895-CFEB-A231-ECD5-E81BE82DED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52821" y="2485159"/>
            <a:ext cx="6858002" cy="1887684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ircular 9">
            <a:extLst>
              <a:ext uri="{FF2B5EF4-FFF2-40B4-BE49-F238E27FC236}">
                <a16:creationId xmlns:a16="http://schemas.microsoft.com/office/drawing/2014/main" id="{E98AFB4C-74D9-0FE0-524A-F7A4877A0CC2}"/>
              </a:ext>
            </a:extLst>
          </p:cNvPr>
          <p:cNvSpPr/>
          <p:nvPr/>
        </p:nvSpPr>
        <p:spPr>
          <a:xfrm rot="18873072">
            <a:off x="1033690" y="2401724"/>
            <a:ext cx="3625366" cy="3625366"/>
          </a:xfrm>
          <a:prstGeom prst="pie">
            <a:avLst>
              <a:gd name="adj1" fmla="val 12465747"/>
              <a:gd name="adj2" fmla="val 8273177"/>
            </a:avLst>
          </a:prstGeom>
          <a:solidFill>
            <a:schemeClr val="bg1">
              <a:alpha val="6899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93383F5-609E-68DF-12A9-77EA58C08208}"/>
              </a:ext>
            </a:extLst>
          </p:cNvPr>
          <p:cNvGrpSpPr/>
          <p:nvPr/>
        </p:nvGrpSpPr>
        <p:grpSpPr>
          <a:xfrm>
            <a:off x="5589166" y="1948348"/>
            <a:ext cx="5466081" cy="4589576"/>
            <a:chOff x="5589166" y="1948348"/>
            <a:chExt cx="5466081" cy="4589576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4639DFB-C969-CE41-0673-E62621222F48}"/>
                </a:ext>
              </a:extLst>
            </p:cNvPr>
            <p:cNvSpPr/>
            <p:nvPr/>
          </p:nvSpPr>
          <p:spPr>
            <a:xfrm>
              <a:off x="5675739" y="2284513"/>
              <a:ext cx="3176833" cy="18296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FAB140A-2EEA-576D-A8AC-84D358D7369E}"/>
                </a:ext>
              </a:extLst>
            </p:cNvPr>
            <p:cNvSpPr/>
            <p:nvPr/>
          </p:nvSpPr>
          <p:spPr>
            <a:xfrm>
              <a:off x="5589166" y="2216954"/>
              <a:ext cx="3176833" cy="1829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TextBox 124">
              <a:extLst>
                <a:ext uri="{FF2B5EF4-FFF2-40B4-BE49-F238E27FC236}">
                  <a16:creationId xmlns:a16="http://schemas.microsoft.com/office/drawing/2014/main" id="{4A50A6CB-837B-2EF8-5B88-F52E9F029118}"/>
                </a:ext>
              </a:extLst>
            </p:cNvPr>
            <p:cNvSpPr txBox="1"/>
            <p:nvPr/>
          </p:nvSpPr>
          <p:spPr>
            <a:xfrm>
              <a:off x="5737886" y="1948348"/>
              <a:ext cx="2848330" cy="20005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90000">
              <a:spAutoFit/>
            </a:bodyPr>
            <a:lstStyle/>
            <a:p>
              <a:r>
                <a:rPr lang="es-ES" sz="4000" b="1" dirty="0">
                  <a:solidFill>
                    <a:schemeClr val="tx2"/>
                  </a:solidFill>
                  <a:latin typeface="Montserrat" pitchFamily="2" charset="77"/>
                </a:rPr>
                <a:t>1 </a:t>
              </a:r>
              <a:r>
                <a:rPr lang="es-ES" sz="1400" dirty="0">
                  <a:solidFill>
                    <a:schemeClr val="tx2"/>
                  </a:solidFill>
                  <a:latin typeface="Montserrat Light" pitchFamily="2" charset="77"/>
                </a:rPr>
                <a:t>de cada </a:t>
              </a:r>
              <a:r>
                <a:rPr lang="es-ES" sz="4000" b="1" dirty="0">
                  <a:solidFill>
                    <a:schemeClr val="tx2"/>
                  </a:solidFill>
                  <a:latin typeface="Montserrat" pitchFamily="2" charset="77"/>
                </a:rPr>
                <a:t>2</a:t>
              </a:r>
            </a:p>
            <a:p>
              <a:r>
                <a:rPr lang="es-ES" sz="1400" dirty="0">
                  <a:latin typeface="Montserrat Light" pitchFamily="2" charset="77"/>
                </a:rPr>
                <a:t>Consumidores no sabe en qué </a:t>
              </a:r>
              <a:r>
                <a:rPr lang="es-ES" sz="1400" b="1" dirty="0">
                  <a:latin typeface="Montserrat" pitchFamily="2" charset="77"/>
                </a:rPr>
                <a:t>datos o información de sostenibilidad</a:t>
              </a:r>
              <a:r>
                <a:rPr lang="es-ES" sz="1400" dirty="0">
                  <a:latin typeface="Montserrat Light" pitchFamily="2" charset="77"/>
                </a:rPr>
                <a:t> </a:t>
              </a:r>
              <a:r>
                <a:rPr lang="es-ES" sz="1400" b="1" dirty="0">
                  <a:latin typeface="Montserrat" pitchFamily="2" charset="77"/>
                </a:rPr>
                <a:t>puede confiar</a:t>
              </a:r>
              <a:r>
                <a:rPr lang="es-ES" sz="1400" dirty="0">
                  <a:latin typeface="Montserrat Light" pitchFamily="2" charset="77"/>
                </a:rPr>
                <a:t> relacionada con los compromisos de las empresas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CE4DE21-7F07-DC59-6FFD-BE5D4F376F33}"/>
                </a:ext>
              </a:extLst>
            </p:cNvPr>
            <p:cNvSpPr/>
            <p:nvPr/>
          </p:nvSpPr>
          <p:spPr>
            <a:xfrm>
              <a:off x="7878414" y="4652882"/>
              <a:ext cx="3176833" cy="1885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833CE04-D92B-8CF8-77C8-8D1932852C6C}"/>
                </a:ext>
              </a:extLst>
            </p:cNvPr>
            <p:cNvSpPr/>
            <p:nvPr/>
          </p:nvSpPr>
          <p:spPr>
            <a:xfrm>
              <a:off x="7791841" y="4585323"/>
              <a:ext cx="3176833" cy="1885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827E205-4EDF-C884-8619-3D67654CAA00}"/>
                </a:ext>
              </a:extLst>
            </p:cNvPr>
            <p:cNvSpPr/>
            <p:nvPr/>
          </p:nvSpPr>
          <p:spPr>
            <a:xfrm>
              <a:off x="7991536" y="4416893"/>
              <a:ext cx="1777280" cy="499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TextBox 124">
              <a:extLst>
                <a:ext uri="{FF2B5EF4-FFF2-40B4-BE49-F238E27FC236}">
                  <a16:creationId xmlns:a16="http://schemas.microsoft.com/office/drawing/2014/main" id="{24477792-2E2C-3175-9B37-F434E9ECB9BB}"/>
                </a:ext>
              </a:extLst>
            </p:cNvPr>
            <p:cNvSpPr txBox="1"/>
            <p:nvPr/>
          </p:nvSpPr>
          <p:spPr>
            <a:xfrm>
              <a:off x="7991536" y="4316717"/>
              <a:ext cx="2845013" cy="2000548"/>
            </a:xfrm>
            <a:prstGeom prst="rect">
              <a:avLst/>
            </a:prstGeom>
            <a:noFill/>
          </p:spPr>
          <p:txBody>
            <a:bodyPr wrap="square" rIns="90000">
              <a:spAutoFit/>
            </a:bodyPr>
            <a:lstStyle/>
            <a:p>
              <a:r>
                <a:rPr lang="es-ES" sz="4000" b="1" dirty="0">
                  <a:solidFill>
                    <a:schemeClr val="tx2"/>
                  </a:solidFill>
                  <a:latin typeface="Montserrat" pitchFamily="2" charset="77"/>
                </a:rPr>
                <a:t>53,3%</a:t>
              </a:r>
            </a:p>
            <a:p>
              <a:r>
                <a:rPr lang="es-ES" sz="1400" dirty="0">
                  <a:latin typeface="Montserrat Light" pitchFamily="2" charset="77"/>
                </a:rPr>
                <a:t>de las comunicaciones medioambientales de empresas analizadas en 2020 por la CE fueron catalogadas como </a:t>
              </a:r>
              <a:r>
                <a:rPr lang="es-ES" sz="1400" b="1" dirty="0">
                  <a:latin typeface="Montserrat" pitchFamily="2" charset="77"/>
                </a:rPr>
                <a:t>vagas, engañosas o infundadas</a:t>
              </a:r>
              <a:r>
                <a:rPr lang="es-ES" sz="1400" b="1" baseline="30000" dirty="0">
                  <a:latin typeface="Montserrat" pitchFamily="2" charset="77"/>
                </a:rPr>
                <a:t>2</a:t>
              </a:r>
              <a:endParaRPr lang="en-GB" sz="400" b="1" baseline="30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2397D4A-F408-8A8F-67C8-7B571311E4B8}"/>
              </a:ext>
            </a:extLst>
          </p:cNvPr>
          <p:cNvSpPr txBox="1"/>
          <p:nvPr/>
        </p:nvSpPr>
        <p:spPr>
          <a:xfrm>
            <a:off x="1412285" y="395759"/>
            <a:ext cx="936743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5 Drivers que toda empresa debe tener en cuenta para una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comunicación ESG que genere confianza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A668DD3-3B76-0C33-876C-E75AC0DCF56C}"/>
              </a:ext>
            </a:extLst>
          </p:cNvPr>
          <p:cNvGrpSpPr/>
          <p:nvPr/>
        </p:nvGrpSpPr>
        <p:grpSpPr>
          <a:xfrm>
            <a:off x="1464936" y="2163019"/>
            <a:ext cx="3090943" cy="3090943"/>
            <a:chOff x="1033690" y="2401724"/>
            <a:chExt cx="3625366" cy="362536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EFE2DD23-C69B-3485-25C4-60CFC68E7922}"/>
                </a:ext>
              </a:extLst>
            </p:cNvPr>
            <p:cNvGrpSpPr/>
            <p:nvPr/>
          </p:nvGrpSpPr>
          <p:grpSpPr>
            <a:xfrm>
              <a:off x="1043976" y="2422686"/>
              <a:ext cx="3578225" cy="3566640"/>
              <a:chOff x="869097" y="1883365"/>
              <a:chExt cx="3661675" cy="3649821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62438C61-2079-6D3A-A237-2695371F78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7" y="1883365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99B5419C-C7D4-C116-A177-E871754B908D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BBB42A4-CE57-F745-0998-63DAC5A421A3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00F9470F-7A4C-E498-DEB3-5B5FC03E6C7F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8DE119F-1363-46B0-5CF7-4EA7C1B5A836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3F385A0-45D3-1D14-7AC7-E96B3B52E9E5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4" name="Circular 3">
              <a:extLst>
                <a:ext uri="{FF2B5EF4-FFF2-40B4-BE49-F238E27FC236}">
                  <a16:creationId xmlns:a16="http://schemas.microsoft.com/office/drawing/2014/main" id="{85B74735-2C46-4951-1552-CC82FE199C49}"/>
                </a:ext>
              </a:extLst>
            </p:cNvPr>
            <p:cNvSpPr/>
            <p:nvPr/>
          </p:nvSpPr>
          <p:spPr>
            <a:xfrm rot="1650260">
              <a:off x="1033690" y="2401724"/>
              <a:ext cx="3625366" cy="3625366"/>
            </a:xfrm>
            <a:prstGeom prst="pie">
              <a:avLst>
                <a:gd name="adj1" fmla="val 8111211"/>
                <a:gd name="adj2" fmla="val 3847786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E0EA6360-6400-06C8-9953-849C21A8F49C}"/>
                </a:ext>
              </a:extLst>
            </p:cNvPr>
            <p:cNvSpPr/>
            <p:nvPr/>
          </p:nvSpPr>
          <p:spPr>
            <a:xfrm>
              <a:off x="2192138" y="3525020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54BF311-41BA-218D-305F-5CC31EDD9342}"/>
                </a:ext>
              </a:extLst>
            </p:cNvPr>
            <p:cNvSpPr txBox="1"/>
            <p:nvPr/>
          </p:nvSpPr>
          <p:spPr>
            <a:xfrm>
              <a:off x="2268407" y="3631767"/>
              <a:ext cx="1241940" cy="101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16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893DBDC-04BB-1B81-1783-4996CA0E0EEF}"/>
              </a:ext>
            </a:extLst>
          </p:cNvPr>
          <p:cNvGrpSpPr/>
          <p:nvPr/>
        </p:nvGrpSpPr>
        <p:grpSpPr>
          <a:xfrm>
            <a:off x="725510" y="5410134"/>
            <a:ext cx="4569794" cy="422055"/>
            <a:chOff x="404647" y="5410134"/>
            <a:chExt cx="4569794" cy="422055"/>
          </a:xfrm>
        </p:grpSpPr>
        <p:sp>
          <p:nvSpPr>
            <p:cNvPr id="26" name="Elipse 110">
              <a:extLst>
                <a:ext uri="{FF2B5EF4-FFF2-40B4-BE49-F238E27FC236}">
                  <a16:creationId xmlns:a16="http://schemas.microsoft.com/office/drawing/2014/main" id="{E71CF2FE-C6DF-3208-673D-475D66090E37}"/>
                </a:ext>
              </a:extLst>
            </p:cNvPr>
            <p:cNvSpPr/>
            <p:nvPr/>
          </p:nvSpPr>
          <p:spPr>
            <a:xfrm>
              <a:off x="619792" y="5410134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Ser </a:t>
              </a:r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claros, sencillos y accesibles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 la comunicación de lo que hacemos </a:t>
              </a:r>
              <a:r>
                <a:rPr lang="es-ES" sz="1200" b="1" u="sng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cada stakeholder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DED3435-254B-AF5F-A9B6-392C9F2C5325}"/>
                </a:ext>
              </a:extLst>
            </p:cNvPr>
            <p:cNvSpPr/>
            <p:nvPr/>
          </p:nvSpPr>
          <p:spPr>
            <a:xfrm>
              <a:off x="404647" y="5410134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7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1E7B073-E1B2-9A13-64D0-A8B86517C0B5}"/>
              </a:ext>
            </a:extLst>
          </p:cNvPr>
          <p:cNvGrpSpPr/>
          <p:nvPr/>
        </p:nvGrpSpPr>
        <p:grpSpPr>
          <a:xfrm>
            <a:off x="725510" y="5867465"/>
            <a:ext cx="4569794" cy="422055"/>
            <a:chOff x="404647" y="5867465"/>
            <a:chExt cx="4569794" cy="422055"/>
          </a:xfrm>
        </p:grpSpPr>
        <p:sp>
          <p:nvSpPr>
            <p:cNvPr id="29" name="Elipse 111">
              <a:extLst>
                <a:ext uri="{FF2B5EF4-FFF2-40B4-BE49-F238E27FC236}">
                  <a16:creationId xmlns:a16="http://schemas.microsoft.com/office/drawing/2014/main" id="{6FB040DE-4A0B-E5BC-7251-D7E54B6FB336}"/>
                </a:ext>
              </a:extLst>
            </p:cNvPr>
            <p:cNvSpPr/>
            <p:nvPr/>
          </p:nvSpPr>
          <p:spPr>
            <a:xfrm>
              <a:off x="619792" y="5867465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ocultar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información, ni comunicar de forma engañosa</a:t>
              </a: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4E3DD868-6DD5-AC28-FC17-66E551C01668}"/>
                </a:ext>
              </a:extLst>
            </p:cNvPr>
            <p:cNvSpPr/>
            <p:nvPr/>
          </p:nvSpPr>
          <p:spPr>
            <a:xfrm>
              <a:off x="404647" y="5867465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8</a:t>
              </a: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C747E19-EDD7-3227-7FDF-F21C441A982A}"/>
              </a:ext>
            </a:extLst>
          </p:cNvPr>
          <p:cNvSpPr txBox="1"/>
          <p:nvPr/>
        </p:nvSpPr>
        <p:spPr>
          <a:xfrm>
            <a:off x="795184" y="6488668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Deloitte (2023) How consumers are embracing sustainability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900" dirty="0" err="1">
                <a:solidFill>
                  <a:srgbClr val="404040"/>
                </a:solidFill>
                <a:latin typeface="Segoe UI Light" panose="020B0502040204020203" pitchFamily="34" charset="0"/>
              </a:rPr>
              <a:t>Comisión</a:t>
            </a: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 </a:t>
            </a:r>
            <a:r>
              <a:rPr lang="en-US" sz="900" dirty="0" err="1">
                <a:solidFill>
                  <a:srgbClr val="404040"/>
                </a:solidFill>
                <a:latin typeface="Segoe UI Light" panose="020B0502040204020203" pitchFamily="34" charset="0"/>
              </a:rPr>
              <a:t>Europea</a:t>
            </a:r>
            <a:r>
              <a:rPr lang="en-US" sz="900" dirty="0">
                <a:solidFill>
                  <a:srgbClr val="404040"/>
                </a:solidFill>
                <a:latin typeface="Segoe UI Light" panose="020B0502040204020203" pitchFamily="34" charset="0"/>
              </a:rPr>
              <a:t> (2022) Impact Assessment Report - SWD (2022)</a:t>
            </a:r>
          </a:p>
        </p:txBody>
      </p:sp>
    </p:spTree>
    <p:extLst>
      <p:ext uri="{BB962C8B-B14F-4D97-AF65-F5344CB8AC3E}">
        <p14:creationId xmlns:p14="http://schemas.microsoft.com/office/powerpoint/2010/main" val="210411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ircular 9">
            <a:extLst>
              <a:ext uri="{FF2B5EF4-FFF2-40B4-BE49-F238E27FC236}">
                <a16:creationId xmlns:a16="http://schemas.microsoft.com/office/drawing/2014/main" id="{E98AFB4C-74D9-0FE0-524A-F7A4877A0CC2}"/>
              </a:ext>
            </a:extLst>
          </p:cNvPr>
          <p:cNvSpPr/>
          <p:nvPr/>
        </p:nvSpPr>
        <p:spPr>
          <a:xfrm rot="18873072">
            <a:off x="1033690" y="2401724"/>
            <a:ext cx="3625366" cy="3625366"/>
          </a:xfrm>
          <a:prstGeom prst="pie">
            <a:avLst>
              <a:gd name="adj1" fmla="val 16780565"/>
              <a:gd name="adj2" fmla="val 12438518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839D06B-1006-C39D-3556-48EB9B8D4648}"/>
              </a:ext>
            </a:extLst>
          </p:cNvPr>
          <p:cNvGrpSpPr/>
          <p:nvPr/>
        </p:nvGrpSpPr>
        <p:grpSpPr>
          <a:xfrm>
            <a:off x="1466018" y="2163019"/>
            <a:ext cx="3090943" cy="3090943"/>
            <a:chOff x="1033690" y="2401724"/>
            <a:chExt cx="3625366" cy="362536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5F49EAB-E59D-0DA0-64AD-BCC8955C1343}"/>
                </a:ext>
              </a:extLst>
            </p:cNvPr>
            <p:cNvGrpSpPr/>
            <p:nvPr/>
          </p:nvGrpSpPr>
          <p:grpSpPr>
            <a:xfrm>
              <a:off x="1043976" y="2422686"/>
              <a:ext cx="3578225" cy="3566640"/>
              <a:chOff x="869097" y="1883365"/>
              <a:chExt cx="3661675" cy="364982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BC195B67-E7C5-802E-D057-5F1879E76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124" t="20961" r="26909" b="22240"/>
              <a:stretch/>
            </p:blipFill>
            <p:spPr>
              <a:xfrm>
                <a:off x="869097" y="1883365"/>
                <a:ext cx="3661675" cy="3649821"/>
              </a:xfrm>
              <a:prstGeom prst="ellipse">
                <a:avLst/>
              </a:prstGeom>
              <a:ln w="57150"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4988126-7603-9B34-09F3-C345A1558503}"/>
                  </a:ext>
                </a:extLst>
              </p:cNvPr>
              <p:cNvSpPr txBox="1"/>
              <p:nvPr/>
            </p:nvSpPr>
            <p:spPr>
              <a:xfrm>
                <a:off x="2456592" y="1994956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(1 – 2)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222EA43-D88A-3064-2D38-A162806FBEC7}"/>
                  </a:ext>
                </a:extLst>
              </p:cNvPr>
              <p:cNvSpPr txBox="1"/>
              <p:nvPr/>
            </p:nvSpPr>
            <p:spPr>
              <a:xfrm rot="4257887">
                <a:off x="3922274" y="2982145"/>
                <a:ext cx="5918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(3 – 4)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7D0DFE79-FA10-FBFF-7233-A9F88B2610F6}"/>
                  </a:ext>
                </a:extLst>
              </p:cNvPr>
              <p:cNvSpPr txBox="1"/>
              <p:nvPr/>
            </p:nvSpPr>
            <p:spPr>
              <a:xfrm rot="19735277">
                <a:off x="3240303" y="4831576"/>
                <a:ext cx="5725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(5 - 6)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77C6621-89A7-37B7-7D8B-D4821DB2741B}"/>
                  </a:ext>
                </a:extLst>
              </p:cNvPr>
              <p:cNvSpPr txBox="1"/>
              <p:nvPr/>
            </p:nvSpPr>
            <p:spPr>
              <a:xfrm rot="2080771">
                <a:off x="1774424" y="4841960"/>
                <a:ext cx="570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(7 - 8)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E91ABA71-B3A9-FE27-E0A9-78074929A5FC}"/>
                  </a:ext>
                </a:extLst>
              </p:cNvPr>
              <p:cNvSpPr txBox="1"/>
              <p:nvPr/>
            </p:nvSpPr>
            <p:spPr>
              <a:xfrm rot="16633608">
                <a:off x="915925" y="3439475"/>
                <a:ext cx="627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(9 - 10)</a:t>
                </a:r>
              </a:p>
            </p:txBody>
          </p:sp>
        </p:grpSp>
        <p:sp>
          <p:nvSpPr>
            <p:cNvPr id="6" name="Circular 5">
              <a:extLst>
                <a:ext uri="{FF2B5EF4-FFF2-40B4-BE49-F238E27FC236}">
                  <a16:creationId xmlns:a16="http://schemas.microsoft.com/office/drawing/2014/main" id="{77E71596-8148-5768-C960-B8BC6389B7DC}"/>
                </a:ext>
              </a:extLst>
            </p:cNvPr>
            <p:cNvSpPr/>
            <p:nvPr/>
          </p:nvSpPr>
          <p:spPr>
            <a:xfrm rot="5900408">
              <a:off x="1033690" y="2401724"/>
              <a:ext cx="3625366" cy="3625366"/>
            </a:xfrm>
            <a:prstGeom prst="pie">
              <a:avLst>
                <a:gd name="adj1" fmla="val 8111211"/>
                <a:gd name="adj2" fmla="val 3847786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D014CAE-9172-E932-5259-A7103ECA3DFF}"/>
                </a:ext>
              </a:extLst>
            </p:cNvPr>
            <p:cNvSpPr/>
            <p:nvPr/>
          </p:nvSpPr>
          <p:spPr>
            <a:xfrm>
              <a:off x="2192138" y="3525020"/>
              <a:ext cx="1394479" cy="13944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FDCDCDE-2D85-A5B8-9C7E-B555D7104922}"/>
                </a:ext>
              </a:extLst>
            </p:cNvPr>
            <p:cNvSpPr txBox="1"/>
            <p:nvPr/>
          </p:nvSpPr>
          <p:spPr>
            <a:xfrm>
              <a:off x="2268407" y="3631767"/>
              <a:ext cx="1241940" cy="101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  <a:latin typeface="Sitka Banner" pitchFamily="2" charset="0"/>
                </a:rPr>
                <a:t>5 </a:t>
              </a:r>
            </a:p>
            <a:p>
              <a:pPr algn="ctr"/>
              <a:r>
                <a:rPr lang="es-ES_tradnl" sz="1600" dirty="0">
                  <a:solidFill>
                    <a:schemeClr val="bg1"/>
                  </a:solidFill>
                  <a:latin typeface="Sitka Banner" pitchFamily="2" charset="0"/>
                </a:rPr>
                <a:t>Drivers de confianza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7A8E7DD-B751-CFCF-69B5-2BA3F469D56A}"/>
              </a:ext>
            </a:extLst>
          </p:cNvPr>
          <p:cNvGrpSpPr/>
          <p:nvPr/>
        </p:nvGrpSpPr>
        <p:grpSpPr>
          <a:xfrm>
            <a:off x="726592" y="5410134"/>
            <a:ext cx="4569794" cy="422055"/>
            <a:chOff x="404647" y="5410134"/>
            <a:chExt cx="4569794" cy="422055"/>
          </a:xfrm>
        </p:grpSpPr>
        <p:sp>
          <p:nvSpPr>
            <p:cNvPr id="22" name="Elipse 110">
              <a:extLst>
                <a:ext uri="{FF2B5EF4-FFF2-40B4-BE49-F238E27FC236}">
                  <a16:creationId xmlns:a16="http://schemas.microsoft.com/office/drawing/2014/main" id="{C940C2CF-8A0D-074F-A0F0-9749625A0420}"/>
                </a:ext>
              </a:extLst>
            </p:cNvPr>
            <p:cNvSpPr/>
            <p:nvPr/>
          </p:nvSpPr>
          <p:spPr>
            <a:xfrm>
              <a:off x="619792" y="5410134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Vincular el cumplimiento de nuestros objetivos con las </a:t>
              </a:r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consecuencias en el Medio y Largo Plazo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044AC627-B80E-76EB-DB3C-D3B808EBF6B5}"/>
                </a:ext>
              </a:extLst>
            </p:cNvPr>
            <p:cNvSpPr/>
            <p:nvPr/>
          </p:nvSpPr>
          <p:spPr>
            <a:xfrm>
              <a:off x="404647" y="5410134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9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52A7DDE-2AD1-B79F-6F5D-6C46320E3415}"/>
              </a:ext>
            </a:extLst>
          </p:cNvPr>
          <p:cNvGrpSpPr/>
          <p:nvPr/>
        </p:nvGrpSpPr>
        <p:grpSpPr>
          <a:xfrm>
            <a:off x="726592" y="5867465"/>
            <a:ext cx="4569794" cy="422055"/>
            <a:chOff x="404647" y="5867465"/>
            <a:chExt cx="4569794" cy="422055"/>
          </a:xfrm>
        </p:grpSpPr>
        <p:sp>
          <p:nvSpPr>
            <p:cNvPr id="25" name="Elipse 111">
              <a:extLst>
                <a:ext uri="{FF2B5EF4-FFF2-40B4-BE49-F238E27FC236}">
                  <a16:creationId xmlns:a16="http://schemas.microsoft.com/office/drawing/2014/main" id="{CE5219FC-77F7-1E29-E77C-47E076AFF8CB}"/>
                </a:ext>
              </a:extLst>
            </p:cNvPr>
            <p:cNvSpPr/>
            <p:nvPr/>
          </p:nvSpPr>
          <p:spPr>
            <a:xfrm>
              <a:off x="619792" y="5867465"/>
              <a:ext cx="4354649" cy="422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algn="ctr"/>
              <a:r>
                <a:rPr lang="es-ES" sz="1200" b="1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Convertir las métricas en conocimiento accesible </a:t>
              </a:r>
              <a:r>
                <a:rPr lang="es-ES" sz="1200" dirty="0">
                  <a:solidFill>
                    <a:schemeClr val="accent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obtener resultados y tomar decisiones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84A833E-AFAA-FDA2-2397-CECF9A9F5644}"/>
                </a:ext>
              </a:extLst>
            </p:cNvPr>
            <p:cNvSpPr/>
            <p:nvPr/>
          </p:nvSpPr>
          <p:spPr>
            <a:xfrm>
              <a:off x="404647" y="5867465"/>
              <a:ext cx="422055" cy="42205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s-ES" sz="1600" dirty="0">
                  <a:latin typeface="Century Gothic" panose="020B0502020202020204" pitchFamily="34" charset="0"/>
                </a:rPr>
                <a:t>10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C099208-B698-5570-7BDE-D340A8D6ED7F}"/>
              </a:ext>
            </a:extLst>
          </p:cNvPr>
          <p:cNvSpPr txBox="1"/>
          <p:nvPr/>
        </p:nvSpPr>
        <p:spPr>
          <a:xfrm>
            <a:off x="1412285" y="395759"/>
            <a:ext cx="936743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INDUSTRIAL 736 BT" panose="02070506070706020304" pitchFamily="18" charset="0"/>
              </a:rPr>
              <a:t>5 Drivers que toda empresa debe tener en cuenta para una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comunicación ESG que genere confianza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5FE6162-DDB8-E6E4-A88F-1D6A35385314}"/>
              </a:ext>
            </a:extLst>
          </p:cNvPr>
          <p:cNvGrpSpPr/>
          <p:nvPr/>
        </p:nvGrpSpPr>
        <p:grpSpPr>
          <a:xfrm>
            <a:off x="6178414" y="2313065"/>
            <a:ext cx="3458007" cy="1115936"/>
            <a:chOff x="5746045" y="2393246"/>
            <a:chExt cx="6242755" cy="194995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B1D1DA4-D675-0959-4325-FEE394AF4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54"/>
            <a:stretch/>
          </p:blipFill>
          <p:spPr>
            <a:xfrm>
              <a:off x="5746045" y="2483553"/>
              <a:ext cx="6159985" cy="1764198"/>
            </a:xfrm>
            <a:prstGeom prst="rect">
              <a:avLst/>
            </a:prstGeom>
          </p:spPr>
        </p:pic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3771FC35-5C33-4218-ADF8-2C5AFE581FDB}"/>
                </a:ext>
              </a:extLst>
            </p:cNvPr>
            <p:cNvSpPr/>
            <p:nvPr/>
          </p:nvSpPr>
          <p:spPr>
            <a:xfrm>
              <a:off x="5858934" y="2393246"/>
              <a:ext cx="6129866" cy="194995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026" name="Picture 2" descr="La revolución de las canas - Ageingnomics">
            <a:extLst>
              <a:ext uri="{FF2B5EF4-FFF2-40B4-BE49-F238E27FC236}">
                <a16:creationId xmlns:a16="http://schemas.microsoft.com/office/drawing/2014/main" id="{84CFC4A2-1DF3-1FF3-D4F8-7CC6E99B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42" y="2389256"/>
            <a:ext cx="2106332" cy="29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83782AD-7F13-EEE4-0151-688F6460BCFC}"/>
              </a:ext>
            </a:extLst>
          </p:cNvPr>
          <p:cNvSpPr/>
          <p:nvPr/>
        </p:nvSpPr>
        <p:spPr>
          <a:xfrm>
            <a:off x="9827555" y="2280817"/>
            <a:ext cx="2081515" cy="31809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9F774A8-8C23-CD18-C801-E2FF43686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3" t="14789" r="2278" b="54145"/>
          <a:stretch/>
        </p:blipFill>
        <p:spPr>
          <a:xfrm>
            <a:off x="6226621" y="4022301"/>
            <a:ext cx="3424124" cy="143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B714222-1ED3-5861-95F3-54C2310ADE0B}"/>
              </a:ext>
            </a:extLst>
          </p:cNvPr>
          <p:cNvSpPr/>
          <p:nvPr/>
        </p:nvSpPr>
        <p:spPr>
          <a:xfrm>
            <a:off x="6271647" y="3963553"/>
            <a:ext cx="3352825" cy="15569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7374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119">
            <a:extLst>
              <a:ext uri="{FF2B5EF4-FFF2-40B4-BE49-F238E27FC236}">
                <a16:creationId xmlns:a16="http://schemas.microsoft.com/office/drawing/2014/main" id="{67056F19-A9FA-EC86-0950-8BD60D73DA5D}"/>
              </a:ext>
            </a:extLst>
          </p:cNvPr>
          <p:cNvSpPr/>
          <p:nvPr/>
        </p:nvSpPr>
        <p:spPr>
          <a:xfrm>
            <a:off x="2562731" y="4030736"/>
            <a:ext cx="8548154" cy="4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Demostrar que actuamos para dar soluciones,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pensando en los intereses de los stakeholders</a:t>
            </a:r>
          </a:p>
        </p:txBody>
      </p:sp>
      <p:sp>
        <p:nvSpPr>
          <p:cNvPr id="4" name="Elipse 110">
            <a:extLst>
              <a:ext uri="{FF2B5EF4-FFF2-40B4-BE49-F238E27FC236}">
                <a16:creationId xmlns:a16="http://schemas.microsoft.com/office/drawing/2014/main" id="{6BE230DD-E918-135E-A4EB-A55A253898A3}"/>
              </a:ext>
            </a:extLst>
          </p:cNvPr>
          <p:cNvSpPr/>
          <p:nvPr/>
        </p:nvSpPr>
        <p:spPr>
          <a:xfrm>
            <a:off x="2562731" y="1744082"/>
            <a:ext cx="8548154" cy="422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Aterrizar y contar el </a:t>
            </a:r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propósito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por el que existimos, qué nos hace únicos y necesarios para la sociedad</a:t>
            </a:r>
          </a:p>
        </p:txBody>
      </p:sp>
      <p:sp>
        <p:nvSpPr>
          <p:cNvPr id="5" name="Elipse 111">
            <a:extLst>
              <a:ext uri="{FF2B5EF4-FFF2-40B4-BE49-F238E27FC236}">
                <a16:creationId xmlns:a16="http://schemas.microsoft.com/office/drawing/2014/main" id="{32D24B58-92D4-6042-CC4B-28D05B123DA3}"/>
              </a:ext>
            </a:extLst>
          </p:cNvPr>
          <p:cNvSpPr/>
          <p:nvPr/>
        </p:nvSpPr>
        <p:spPr>
          <a:xfrm>
            <a:off x="2562731" y="2201413"/>
            <a:ext cx="8548154" cy="4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Concretar nuestros compromisos ESG en </a:t>
            </a:r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hechos medibles y observables, conectados con negocio </a:t>
            </a:r>
          </a:p>
        </p:txBody>
      </p:sp>
      <p:sp>
        <p:nvSpPr>
          <p:cNvPr id="6" name="Elipse 112">
            <a:extLst>
              <a:ext uri="{FF2B5EF4-FFF2-40B4-BE49-F238E27FC236}">
                <a16:creationId xmlns:a16="http://schemas.microsoft.com/office/drawing/2014/main" id="{83D0986E-2D38-519D-CF95-E4473C46F907}"/>
              </a:ext>
            </a:extLst>
          </p:cNvPr>
          <p:cNvSpPr/>
          <p:nvPr/>
        </p:nvSpPr>
        <p:spPr>
          <a:xfrm>
            <a:off x="2562731" y="2658744"/>
            <a:ext cx="8548154" cy="422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Hacer lo que decimos.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Cumplir con nuestros compromisos, reconocer los errores y repararlos</a:t>
            </a:r>
          </a:p>
        </p:txBody>
      </p:sp>
      <p:sp>
        <p:nvSpPr>
          <p:cNvPr id="7" name="Elipse 113">
            <a:extLst>
              <a:ext uri="{FF2B5EF4-FFF2-40B4-BE49-F238E27FC236}">
                <a16:creationId xmlns:a16="http://schemas.microsoft.com/office/drawing/2014/main" id="{77F7AD6B-FEAC-3617-843D-9391E7D67803}"/>
              </a:ext>
            </a:extLst>
          </p:cNvPr>
          <p:cNvSpPr/>
          <p:nvPr/>
        </p:nvSpPr>
        <p:spPr>
          <a:xfrm>
            <a:off x="2562731" y="3116075"/>
            <a:ext cx="8548154" cy="4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Decir lo que hacemos.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Aportar evidencias y rendir cuentas</a:t>
            </a:r>
          </a:p>
        </p:txBody>
      </p:sp>
      <p:sp>
        <p:nvSpPr>
          <p:cNvPr id="8" name="Elipse 114">
            <a:extLst>
              <a:ext uri="{FF2B5EF4-FFF2-40B4-BE49-F238E27FC236}">
                <a16:creationId xmlns:a16="http://schemas.microsoft.com/office/drawing/2014/main" id="{B7DBAE06-5F28-76C7-CC70-B3FCECBE9930}"/>
              </a:ext>
            </a:extLst>
          </p:cNvPr>
          <p:cNvSpPr/>
          <p:nvPr/>
        </p:nvSpPr>
        <p:spPr>
          <a:xfrm>
            <a:off x="2562731" y="3573405"/>
            <a:ext cx="8548154" cy="422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Escuchar y dialogar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conocer y entender los intereses y expectativas de nuestros stakeholders </a:t>
            </a:r>
          </a:p>
        </p:txBody>
      </p:sp>
      <p:sp>
        <p:nvSpPr>
          <p:cNvPr id="9" name="Elipse 120">
            <a:extLst>
              <a:ext uri="{FF2B5EF4-FFF2-40B4-BE49-F238E27FC236}">
                <a16:creationId xmlns:a16="http://schemas.microsoft.com/office/drawing/2014/main" id="{44BC6936-B9CF-618C-B286-3A9C08AF35ED}"/>
              </a:ext>
            </a:extLst>
          </p:cNvPr>
          <p:cNvSpPr/>
          <p:nvPr/>
        </p:nvSpPr>
        <p:spPr>
          <a:xfrm>
            <a:off x="2562731" y="4488067"/>
            <a:ext cx="8548154" cy="422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 </a:t>
            </a:r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claros, sencillos y accesibles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comunicación de lo que hacemos </a:t>
            </a:r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cada stakeholder</a:t>
            </a:r>
          </a:p>
        </p:txBody>
      </p:sp>
      <p:sp>
        <p:nvSpPr>
          <p:cNvPr id="10" name="Elipse 122">
            <a:extLst>
              <a:ext uri="{FF2B5EF4-FFF2-40B4-BE49-F238E27FC236}">
                <a16:creationId xmlns:a16="http://schemas.microsoft.com/office/drawing/2014/main" id="{E26B7851-5863-C2F5-1A6B-5192E2F5B33E}"/>
              </a:ext>
            </a:extLst>
          </p:cNvPr>
          <p:cNvSpPr/>
          <p:nvPr/>
        </p:nvSpPr>
        <p:spPr>
          <a:xfrm>
            <a:off x="2562731" y="4945398"/>
            <a:ext cx="8548154" cy="4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ocultar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información, ni comunicar de forma engañosa.</a:t>
            </a:r>
          </a:p>
        </p:txBody>
      </p:sp>
      <p:sp>
        <p:nvSpPr>
          <p:cNvPr id="11" name="Elipse 124">
            <a:extLst>
              <a:ext uri="{FF2B5EF4-FFF2-40B4-BE49-F238E27FC236}">
                <a16:creationId xmlns:a16="http://schemas.microsoft.com/office/drawing/2014/main" id="{D5E3FB7A-89E0-2F9C-7B28-79C635E7D69E}"/>
              </a:ext>
            </a:extLst>
          </p:cNvPr>
          <p:cNvSpPr/>
          <p:nvPr/>
        </p:nvSpPr>
        <p:spPr>
          <a:xfrm>
            <a:off x="2562731" y="5402729"/>
            <a:ext cx="8548154" cy="422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Vincular el cumplimiento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nuestros objetivos con las </a:t>
            </a:r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consecuencias en el Medio y Largo Plazo</a:t>
            </a:r>
          </a:p>
        </p:txBody>
      </p:sp>
      <p:sp>
        <p:nvSpPr>
          <p:cNvPr id="12" name="Elipse 125">
            <a:extLst>
              <a:ext uri="{FF2B5EF4-FFF2-40B4-BE49-F238E27FC236}">
                <a16:creationId xmlns:a16="http://schemas.microsoft.com/office/drawing/2014/main" id="{6D544909-F068-6CF4-2795-CF417B5ACA8B}"/>
              </a:ext>
            </a:extLst>
          </p:cNvPr>
          <p:cNvSpPr/>
          <p:nvPr/>
        </p:nvSpPr>
        <p:spPr>
          <a:xfrm>
            <a:off x="2562731" y="5860059"/>
            <a:ext cx="8548154" cy="42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ES" sz="1400" b="1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Convertir las métricas en conocimiento accesible </a:t>
            </a:r>
            <a:r>
              <a:rPr lang="es-ES" sz="140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obtener resultados y tomar decisiones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5C765B2-9664-92A3-4CE7-7250CA55B7D0}"/>
              </a:ext>
            </a:extLst>
          </p:cNvPr>
          <p:cNvSpPr/>
          <p:nvPr/>
        </p:nvSpPr>
        <p:spPr>
          <a:xfrm>
            <a:off x="2335149" y="1744082"/>
            <a:ext cx="422055" cy="422055"/>
          </a:xfrm>
          <a:prstGeom prst="ellipse">
            <a:avLst/>
          </a:prstGeom>
          <a:solidFill>
            <a:srgbClr val="B4002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10B5CD2-E72B-0839-D575-BE4133B469E6}"/>
              </a:ext>
            </a:extLst>
          </p:cNvPr>
          <p:cNvSpPr/>
          <p:nvPr/>
        </p:nvSpPr>
        <p:spPr>
          <a:xfrm>
            <a:off x="2335149" y="2201413"/>
            <a:ext cx="422055" cy="422055"/>
          </a:xfrm>
          <a:prstGeom prst="ellipse">
            <a:avLst/>
          </a:prstGeom>
          <a:solidFill>
            <a:srgbClr val="B4002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97ABE65-7CA4-F085-49A5-6095AA7E11ED}"/>
              </a:ext>
            </a:extLst>
          </p:cNvPr>
          <p:cNvSpPr/>
          <p:nvPr/>
        </p:nvSpPr>
        <p:spPr>
          <a:xfrm>
            <a:off x="2335149" y="2658744"/>
            <a:ext cx="422055" cy="422055"/>
          </a:xfrm>
          <a:prstGeom prst="ellipse">
            <a:avLst/>
          </a:prstGeom>
          <a:solidFill>
            <a:srgbClr val="DE003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11B1B0E-5937-4EE2-7128-98E647494F3C}"/>
              </a:ext>
            </a:extLst>
          </p:cNvPr>
          <p:cNvSpPr/>
          <p:nvPr/>
        </p:nvSpPr>
        <p:spPr>
          <a:xfrm>
            <a:off x="2335149" y="3116075"/>
            <a:ext cx="422055" cy="422055"/>
          </a:xfrm>
          <a:prstGeom prst="ellipse">
            <a:avLst/>
          </a:prstGeom>
          <a:solidFill>
            <a:srgbClr val="DE003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4A2DA88-F04F-D5C8-5056-7411EBADB9A2}"/>
              </a:ext>
            </a:extLst>
          </p:cNvPr>
          <p:cNvSpPr/>
          <p:nvPr/>
        </p:nvSpPr>
        <p:spPr>
          <a:xfrm>
            <a:off x="2335149" y="3573405"/>
            <a:ext cx="422055" cy="422055"/>
          </a:xfrm>
          <a:prstGeom prst="ellipse">
            <a:avLst/>
          </a:prstGeom>
          <a:solidFill>
            <a:srgbClr val="FF053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8BE2BF-87CD-9402-B924-98249C1FCAEA}"/>
              </a:ext>
            </a:extLst>
          </p:cNvPr>
          <p:cNvSpPr/>
          <p:nvPr/>
        </p:nvSpPr>
        <p:spPr>
          <a:xfrm>
            <a:off x="2335149" y="4030736"/>
            <a:ext cx="422055" cy="422055"/>
          </a:xfrm>
          <a:prstGeom prst="ellipse">
            <a:avLst/>
          </a:prstGeom>
          <a:solidFill>
            <a:srgbClr val="FF053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2709887-376C-7010-FFEB-CB67C0227581}"/>
              </a:ext>
            </a:extLst>
          </p:cNvPr>
          <p:cNvSpPr/>
          <p:nvPr/>
        </p:nvSpPr>
        <p:spPr>
          <a:xfrm>
            <a:off x="2335149" y="4488067"/>
            <a:ext cx="422055" cy="422055"/>
          </a:xfrm>
          <a:prstGeom prst="ellipse">
            <a:avLst/>
          </a:prstGeom>
          <a:solidFill>
            <a:srgbClr val="FF476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E13088C-A693-0F8A-DB46-AAB0761DF897}"/>
              </a:ext>
            </a:extLst>
          </p:cNvPr>
          <p:cNvSpPr/>
          <p:nvPr/>
        </p:nvSpPr>
        <p:spPr>
          <a:xfrm>
            <a:off x="2335149" y="4945398"/>
            <a:ext cx="422055" cy="422055"/>
          </a:xfrm>
          <a:prstGeom prst="ellipse">
            <a:avLst/>
          </a:prstGeom>
          <a:solidFill>
            <a:srgbClr val="FF476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51F78E5-45BC-914E-C317-702C81D44341}"/>
              </a:ext>
            </a:extLst>
          </p:cNvPr>
          <p:cNvSpPr/>
          <p:nvPr/>
        </p:nvSpPr>
        <p:spPr>
          <a:xfrm>
            <a:off x="2335149" y="5402729"/>
            <a:ext cx="422055" cy="422055"/>
          </a:xfrm>
          <a:prstGeom prst="ellipse">
            <a:avLst/>
          </a:prstGeom>
          <a:solidFill>
            <a:srgbClr val="FF8B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13CF7F4A-8EC7-68BA-5BA2-AC727AC79623}"/>
              </a:ext>
            </a:extLst>
          </p:cNvPr>
          <p:cNvSpPr/>
          <p:nvPr/>
        </p:nvSpPr>
        <p:spPr>
          <a:xfrm>
            <a:off x="2335149" y="5860059"/>
            <a:ext cx="422055" cy="422055"/>
          </a:xfrm>
          <a:prstGeom prst="ellipse">
            <a:avLst/>
          </a:prstGeom>
          <a:solidFill>
            <a:srgbClr val="FF8B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910EACE-97DE-FA18-C5BB-19DA52A7B157}"/>
              </a:ext>
            </a:extLst>
          </p:cNvPr>
          <p:cNvSpPr txBox="1"/>
          <p:nvPr/>
        </p:nvSpPr>
        <p:spPr>
          <a:xfrm>
            <a:off x="951517" y="494391"/>
            <a:ext cx="102889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3200" dirty="0">
                <a:latin typeface="INDUSTRIAL 736 BT" panose="02070506070706020304" pitchFamily="18" charset="0"/>
              </a:rPr>
              <a:t>10 claves para una gestión y comunicación ESG (más) confiable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58E6954-5644-B3A7-1479-0EDA34806DB9}"/>
              </a:ext>
            </a:extLst>
          </p:cNvPr>
          <p:cNvSpPr txBox="1"/>
          <p:nvPr/>
        </p:nvSpPr>
        <p:spPr>
          <a:xfrm>
            <a:off x="845065" y="2016747"/>
            <a:ext cx="122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Autenticidad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1590E34-E159-6557-9EBF-EFDA0D4B60CA}"/>
              </a:ext>
            </a:extLst>
          </p:cNvPr>
          <p:cNvSpPr txBox="1"/>
          <p:nvPr/>
        </p:nvSpPr>
        <p:spPr>
          <a:xfrm>
            <a:off x="973882" y="2912172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Coherencia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52182DE-D722-603C-CA42-5EC2AD4A1B12}"/>
              </a:ext>
            </a:extLst>
          </p:cNvPr>
          <p:cNvSpPr txBox="1"/>
          <p:nvPr/>
        </p:nvSpPr>
        <p:spPr>
          <a:xfrm>
            <a:off x="1229273" y="3807597"/>
            <a:ext cx="838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Empatía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4DD8053-A557-531B-6280-DA1C8C2ADB51}"/>
              </a:ext>
            </a:extLst>
          </p:cNvPr>
          <p:cNvSpPr txBox="1"/>
          <p:nvPr/>
        </p:nvSpPr>
        <p:spPr>
          <a:xfrm>
            <a:off x="771006" y="4703022"/>
            <a:ext cx="1296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Transparencia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3901A3E-4CE7-D18E-4EAB-D4413EB1CFB0}"/>
              </a:ext>
            </a:extLst>
          </p:cNvPr>
          <p:cNvSpPr txBox="1"/>
          <p:nvPr/>
        </p:nvSpPr>
        <p:spPr>
          <a:xfrm>
            <a:off x="935410" y="5598449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Medio /</a:t>
            </a:r>
          </a:p>
          <a:p>
            <a:pPr algn="r"/>
            <a:r>
              <a:rPr lang="es-ES_tradnl" sz="1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Largo plazo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4D0BA082-D246-FB28-05EC-04D33BED3251}"/>
              </a:ext>
            </a:extLst>
          </p:cNvPr>
          <p:cNvCxnSpPr>
            <a:cxnSpLocks/>
          </p:cNvCxnSpPr>
          <p:nvPr/>
        </p:nvCxnSpPr>
        <p:spPr>
          <a:xfrm>
            <a:off x="1037035" y="2618348"/>
            <a:ext cx="1030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E33F542-EF90-7ED6-10EE-E02A612F6E91}"/>
              </a:ext>
            </a:extLst>
          </p:cNvPr>
          <p:cNvCxnSpPr>
            <a:cxnSpLocks/>
          </p:cNvCxnSpPr>
          <p:nvPr/>
        </p:nvCxnSpPr>
        <p:spPr>
          <a:xfrm>
            <a:off x="1037035" y="3513773"/>
            <a:ext cx="1030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B6599413-B3E3-726F-2704-7877A3DD4BD2}"/>
              </a:ext>
            </a:extLst>
          </p:cNvPr>
          <p:cNvCxnSpPr>
            <a:cxnSpLocks/>
          </p:cNvCxnSpPr>
          <p:nvPr/>
        </p:nvCxnSpPr>
        <p:spPr>
          <a:xfrm>
            <a:off x="1037035" y="4409198"/>
            <a:ext cx="1030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DFCD4331-1352-DA04-6419-937B0656E0B5}"/>
              </a:ext>
            </a:extLst>
          </p:cNvPr>
          <p:cNvCxnSpPr>
            <a:cxnSpLocks/>
          </p:cNvCxnSpPr>
          <p:nvPr/>
        </p:nvCxnSpPr>
        <p:spPr>
          <a:xfrm>
            <a:off x="1037035" y="5304623"/>
            <a:ext cx="103041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8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83EC3F-4503-A250-ECB8-13C195A9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-24000" y="0"/>
            <a:ext cx="12240000" cy="2400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208682-F790-E19F-E212-C135A7F42F4B}"/>
              </a:ext>
            </a:extLst>
          </p:cNvPr>
          <p:cNvSpPr/>
          <p:nvPr/>
        </p:nvSpPr>
        <p:spPr>
          <a:xfrm>
            <a:off x="816000" y="1680000"/>
            <a:ext cx="10560000" cy="36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555184-C6DA-0E7A-430C-AFE56E2B5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4832" r="31229" b="18660"/>
          <a:stretch/>
        </p:blipFill>
        <p:spPr>
          <a:xfrm>
            <a:off x="5136000" y="1902241"/>
            <a:ext cx="1920000" cy="1920000"/>
          </a:xfrm>
          <a:prstGeom prst="ellipse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911F6D-AD68-7828-7356-2A276E38BB72}"/>
              </a:ext>
            </a:extLst>
          </p:cNvPr>
          <p:cNvSpPr txBox="1"/>
          <p:nvPr/>
        </p:nvSpPr>
        <p:spPr>
          <a:xfrm>
            <a:off x="2231136" y="3869376"/>
            <a:ext cx="7562088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Ana Millán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Directora de Negocio Responsable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Accenture en España, Portugal e Israel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8FCAE3D-C28A-B4DB-22AF-FB10E0F98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4723401-37BF-9B84-46A9-C0394286D99C}"/>
              </a:ext>
            </a:extLst>
          </p:cNvPr>
          <p:cNvSpPr txBox="1">
            <a:spLocks/>
          </p:cNvSpPr>
          <p:nvPr/>
        </p:nvSpPr>
        <p:spPr>
          <a:xfrm>
            <a:off x="816000" y="960000"/>
            <a:ext cx="1056000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dirty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Bienvenida</a:t>
            </a: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91680FB-083C-A672-C8E1-8546A0EA3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0536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4AE5C85-0885-C989-9B7F-34B5FC5B4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0524" y="653144"/>
            <a:ext cx="7999332" cy="6204856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F38654-7D44-A1B1-A55C-D8ACB990A0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796356-B055-05F0-296F-170874CB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00175"/>
            <a:ext cx="4103030" cy="938234"/>
          </a:xfrm>
        </p:spPr>
        <p:txBody>
          <a:bodyPr/>
          <a:lstStyle/>
          <a:p>
            <a:r>
              <a:rPr lang="es-ES_tradnl" dirty="0"/>
              <a:t>Preguntas para la dinámica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2A7AA-D185-E9BA-BFAE-D37B58F0C407}"/>
              </a:ext>
            </a:extLst>
          </p:cNvPr>
          <p:cNvSpPr txBox="1"/>
          <p:nvPr/>
        </p:nvSpPr>
        <p:spPr>
          <a:xfrm>
            <a:off x="600441" y="2013526"/>
            <a:ext cx="76857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¿En qué medida crees que la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ESG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ayuda a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generar confianza hoy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tu compañía?</a:t>
            </a:r>
          </a:p>
          <a:p>
            <a:pPr>
              <a:buClr>
                <a:schemeClr val="tx2"/>
              </a:buClr>
            </a:pPr>
            <a:r>
              <a:rPr lang="es-ES_tradnl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</a:t>
            </a:r>
            <a:r>
              <a:rPr lang="es-ES_tradnl" sz="12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(escala 1-10 siendo 1 el mínimo y 10 el máximo)</a:t>
            </a:r>
          </a:p>
          <a:p>
            <a:pPr>
              <a:buClr>
                <a:schemeClr val="tx2"/>
              </a:buClr>
            </a:pPr>
            <a:endParaRPr lang="es-ES_tradnl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lr>
                <a:schemeClr val="tx2"/>
              </a:buClr>
              <a:buAutoNum type="arabicPeriod" startAt="2"/>
            </a:pP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¿Crees que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hace tres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años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la ESG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generaba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“menos”, “igual” o “más”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confianza que ahora? </a:t>
            </a:r>
          </a:p>
          <a:p>
            <a:pPr marL="342900" indent="-342900">
              <a:buClr>
                <a:schemeClr val="tx2"/>
              </a:buClr>
              <a:buAutoNum type="arabicPeriod" startAt="2"/>
            </a:pPr>
            <a:endParaRPr lang="es-ES_tradnl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lr>
                <a:schemeClr val="tx2"/>
              </a:buClr>
              <a:buFontTx/>
              <a:buAutoNum type="arabicPeriod" startAt="2"/>
            </a:pP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¿Crees que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dentro de tres años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ESG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ayudará a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generar confianza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  <a:p>
            <a:pPr lvl="1">
              <a:buClr>
                <a:schemeClr val="tx2"/>
              </a:buClr>
            </a:pPr>
            <a:r>
              <a:rPr lang="es-ES_tradnl" sz="12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(“menos”, “igual” o “más”)</a:t>
            </a:r>
          </a:p>
          <a:p>
            <a:pPr lvl="1">
              <a:buClr>
                <a:schemeClr val="tx2"/>
              </a:buClr>
            </a:pPr>
            <a:endParaRPr lang="es-ES_tradnl" sz="12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lr>
                <a:schemeClr val="tx2"/>
              </a:buClr>
              <a:buFontTx/>
              <a:buAutoNum type="arabicPeriod" startAt="2"/>
            </a:pP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Teniendo en cuenta los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tres ámbitos de la sostenibilidad (“E”, “S” y “G”)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¿en cuál crees que hay que poner el acento para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ganar en diferenciación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tu compañía? </a:t>
            </a:r>
          </a:p>
          <a:p>
            <a:pPr lvl="1">
              <a:buClr>
                <a:schemeClr val="tx2"/>
              </a:buClr>
            </a:pPr>
            <a:r>
              <a:rPr lang="es-ES_tradnl" sz="12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(“E- ambiental”, “S- social”, “G- gobernanza”)</a:t>
            </a:r>
          </a:p>
          <a:p>
            <a:pPr lvl="1">
              <a:buClr>
                <a:schemeClr val="tx2"/>
              </a:buClr>
            </a:pPr>
            <a:endParaRPr lang="es-ES_tradnl" sz="12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lr>
                <a:schemeClr val="tx2"/>
              </a:buClr>
              <a:buFontTx/>
              <a:buAutoNum type="arabicPeriod" startAt="2"/>
            </a:pP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De las 10 claves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que hemos visto antes, </a:t>
            </a:r>
            <a:r>
              <a:rPr lang="es-ES_tradnl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selecciona las 3 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que consideras más interesantes para trabajar en próximos </a:t>
            </a:r>
            <a:r>
              <a:rPr lang="es-ES_tradnl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Labs</a:t>
            </a:r>
            <a:r>
              <a:rPr lang="es-ES_tradnl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Clr>
                <a:schemeClr val="tx2"/>
              </a:buClr>
              <a:buFontTx/>
              <a:buAutoNum type="arabicPeriod" startAt="2"/>
            </a:pPr>
            <a:endParaRPr lang="es-ES_tradnl" sz="1400" b="0" i="0" dirty="0">
              <a:solidFill>
                <a:srgbClr val="222222"/>
              </a:solidFill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Clr>
                <a:schemeClr val="tx2"/>
              </a:buClr>
            </a:pPr>
            <a:endParaRPr lang="es-ES_tradnl" sz="16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126" name="Picture 6" descr="New Look; Same Menti - Mentimeter">
            <a:extLst>
              <a:ext uri="{FF2B5EF4-FFF2-40B4-BE49-F238E27FC236}">
                <a16:creationId xmlns:a16="http://schemas.microsoft.com/office/drawing/2014/main" id="{BDF9D543-617F-642B-231B-D916DF98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37" y="2181157"/>
            <a:ext cx="3078856" cy="11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198F1B-E0E5-C5CE-D98E-9FCE5378C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" r="61342"/>
          <a:stretch/>
        </p:blipFill>
        <p:spPr>
          <a:xfrm>
            <a:off x="8496077" y="3240399"/>
            <a:ext cx="3169239" cy="8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60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4AE5C85-0885-C989-9B7F-34B5FC5B4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0524" y="653144"/>
            <a:ext cx="11185780" cy="4504072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F38654-7D44-A1B1-A55C-D8ACB990A0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796356-B055-05F0-296F-170874CB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00175"/>
            <a:ext cx="4103030" cy="938234"/>
          </a:xfrm>
        </p:spPr>
        <p:txBody>
          <a:bodyPr/>
          <a:lstStyle/>
          <a:p>
            <a:r>
              <a:rPr lang="es-ES_tradnl" dirty="0"/>
              <a:t>Coloquio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2A7AA-D185-E9BA-BFAE-D37B58F0C407}"/>
              </a:ext>
            </a:extLst>
          </p:cNvPr>
          <p:cNvSpPr txBox="1"/>
          <p:nvPr/>
        </p:nvSpPr>
        <p:spPr>
          <a:xfrm>
            <a:off x="846892" y="2363264"/>
            <a:ext cx="104373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s-ES" sz="1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¿Cuál es el principal reto que afrontas en tu organización en lo relativo a la comunicación de los aspectos sociales? </a:t>
            </a:r>
          </a:p>
          <a:p>
            <a:pPr>
              <a:buClr>
                <a:schemeClr val="tx2"/>
              </a:buClr>
            </a:pPr>
            <a:endParaRPr lang="es-ES" sz="1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lvl="1">
              <a:buClr>
                <a:schemeClr val="tx2"/>
              </a:buClr>
            </a:pPr>
            <a:r>
              <a:rPr lang="es-ES_tradnl" sz="11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(Medición del impacto social, adaptación de narrativas, protagonismo en las presentaciones de resultados, implicación del comité de dirección etc.) </a:t>
            </a:r>
            <a:endParaRPr lang="es-ES" sz="11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Clr>
                <a:schemeClr val="tx2"/>
              </a:buClr>
              <a:buFontTx/>
              <a:buAutoNum type="arabicPeriod" startAt="2"/>
            </a:pPr>
            <a:endParaRPr lang="es-ES_tradnl" sz="1400" b="0" i="0" dirty="0">
              <a:solidFill>
                <a:srgbClr val="222222"/>
              </a:solidFill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buClr>
                <a:schemeClr val="tx2"/>
              </a:buClr>
            </a:pPr>
            <a:endParaRPr lang="es-ES_tradnl" sz="16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51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3"/>
          <p:cNvSpPr/>
          <p:nvPr/>
        </p:nvSpPr>
        <p:spPr>
          <a:xfrm>
            <a:off x="3908158" y="6205807"/>
            <a:ext cx="4375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dustrial736 BT" panose="02070506070706020304" pitchFamily="18" charset="0"/>
                <a:ea typeface="+mj-ea"/>
                <a:cs typeface="+mj-cs"/>
              </a:rPr>
              <a:t>Building Trust. Building (Good) Business.</a:t>
            </a:r>
            <a:endParaRPr kumimoji="0" lang="es-ES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dustrial736 BT" panose="02070506070706020304" pitchFamily="18" charset="0"/>
            </a:endParaRPr>
          </a:p>
        </p:txBody>
      </p:sp>
      <p:pic>
        <p:nvPicPr>
          <p:cNvPr id="4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758" y="5547327"/>
            <a:ext cx="1392484" cy="658480"/>
          </a:xfrm>
          <a:prstGeom prst="rect">
            <a:avLst/>
          </a:prstGeom>
        </p:spPr>
      </p:pic>
      <p:sp>
        <p:nvSpPr>
          <p:cNvPr id="2" name="Rectángulo 3">
            <a:extLst>
              <a:ext uri="{FF2B5EF4-FFF2-40B4-BE49-F238E27FC236}">
                <a16:creationId xmlns:a16="http://schemas.microsoft.com/office/drawing/2014/main" id="{2D6DD3A6-9398-1B53-8ED4-8A74BE872149}"/>
              </a:ext>
            </a:extLst>
          </p:cNvPr>
          <p:cNvSpPr/>
          <p:nvPr/>
        </p:nvSpPr>
        <p:spPr>
          <a:xfrm>
            <a:off x="3908158" y="2505670"/>
            <a:ext cx="4375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dustrial736 BT" panose="02070506070706020304" pitchFamily="18" charset="0"/>
                <a:ea typeface="+mj-ea"/>
                <a:cs typeface="+mj-cs"/>
              </a:rPr>
              <a:t>¡Gracias!</a:t>
            </a:r>
            <a:endParaRPr kumimoji="0" lang="es-ES" sz="5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Industrial736 BT" panose="02070506070706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7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rma libre 66">
            <a:extLst>
              <a:ext uri="{FF2B5EF4-FFF2-40B4-BE49-F238E27FC236}">
                <a16:creationId xmlns:a16="http://schemas.microsoft.com/office/drawing/2014/main" id="{27A524C2-5BFF-1EA8-CBEC-6F94913599B9}"/>
              </a:ext>
            </a:extLst>
          </p:cNvPr>
          <p:cNvSpPr/>
          <p:nvPr/>
        </p:nvSpPr>
        <p:spPr>
          <a:xfrm>
            <a:off x="1076325" y="2309065"/>
            <a:ext cx="8724900" cy="749300"/>
          </a:xfrm>
          <a:custGeom>
            <a:avLst/>
            <a:gdLst>
              <a:gd name="connsiteX0" fmla="*/ 0 w 8724900"/>
              <a:gd name="connsiteY0" fmla="*/ 749300 h 749300"/>
              <a:gd name="connsiteX1" fmla="*/ 3441700 w 8724900"/>
              <a:gd name="connsiteY1" fmla="*/ 723900 h 749300"/>
              <a:gd name="connsiteX2" fmla="*/ 6337300 w 8724900"/>
              <a:gd name="connsiteY2" fmla="*/ 469900 h 749300"/>
              <a:gd name="connsiteX3" fmla="*/ 8724900 w 8724900"/>
              <a:gd name="connsiteY3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4900" h="749300">
                <a:moveTo>
                  <a:pt x="0" y="749300"/>
                </a:moveTo>
                <a:lnTo>
                  <a:pt x="3441700" y="723900"/>
                </a:lnTo>
                <a:cubicBezTo>
                  <a:pt x="4497917" y="677333"/>
                  <a:pt x="5456767" y="590550"/>
                  <a:pt x="6337300" y="469900"/>
                </a:cubicBezTo>
                <a:cubicBezTo>
                  <a:pt x="7217833" y="349250"/>
                  <a:pt x="7971366" y="174625"/>
                  <a:pt x="8724900" y="0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711FF3C-0DF6-4F4E-90A2-F4FF2B85F92E}"/>
              </a:ext>
            </a:extLst>
          </p:cNvPr>
          <p:cNvGrpSpPr/>
          <p:nvPr/>
        </p:nvGrpSpPr>
        <p:grpSpPr>
          <a:xfrm>
            <a:off x="541866" y="189343"/>
            <a:ext cx="2565400" cy="6083881"/>
            <a:chOff x="541866" y="189343"/>
            <a:chExt cx="2565400" cy="6083881"/>
          </a:xfrm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5B3B3C84-65E3-CC5C-759D-9586B0035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1866" y="189343"/>
              <a:ext cx="0" cy="295275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67F3215-33B4-BB32-D176-1F0681272676}"/>
                </a:ext>
              </a:extLst>
            </p:cNvPr>
            <p:cNvSpPr/>
            <p:nvPr/>
          </p:nvSpPr>
          <p:spPr>
            <a:xfrm>
              <a:off x="1022350" y="2124750"/>
              <a:ext cx="1536700" cy="1536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B8B372D6-4781-BF2E-E0E1-85891E6147BC}"/>
                </a:ext>
              </a:extLst>
            </p:cNvPr>
            <p:cNvSpPr/>
            <p:nvPr/>
          </p:nvSpPr>
          <p:spPr>
            <a:xfrm>
              <a:off x="1168400" y="22581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E7CE455-3CC1-6562-3D22-3660A3B1289C}"/>
                </a:ext>
              </a:extLst>
            </p:cNvPr>
            <p:cNvSpPr txBox="1"/>
            <p:nvPr/>
          </p:nvSpPr>
          <p:spPr>
            <a:xfrm>
              <a:off x="1043515" y="2784859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60-80s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FB17C401-6881-BCD8-24ED-AE3E8853B67C}"/>
                </a:ext>
              </a:extLst>
            </p:cNvPr>
            <p:cNvSpPr txBox="1"/>
            <p:nvPr/>
          </p:nvSpPr>
          <p:spPr>
            <a:xfrm>
              <a:off x="541866" y="3964900"/>
              <a:ext cx="25654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1960s</a:t>
              </a:r>
              <a:br>
                <a:rPr lang="es-ES_tradnl" sz="1200" dirty="0">
                  <a:latin typeface="Segoe UI Light" panose="020B0502040204020203" pitchFamily="34" charset="0"/>
                </a:rPr>
              </a:br>
              <a:r>
                <a:rPr lang="es-ES_tradnl" sz="1200" b="1" dirty="0">
                  <a:latin typeface="Montserrat SemiBold" pitchFamily="2" charset="77"/>
                </a:rPr>
                <a:t>Primeras leyes medioambientales en EE.UU.</a:t>
              </a:r>
            </a:p>
            <a:p>
              <a:endParaRPr lang="es-ES_tradnl" sz="1200" b="1" dirty="0">
                <a:latin typeface="Montserrat SemiBold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1970</a:t>
              </a:r>
            </a:p>
            <a:p>
              <a:r>
                <a:rPr lang="es-ES_tradnl" sz="1200" b="1" dirty="0" err="1">
                  <a:latin typeface="Montserrat SemiBold" pitchFamily="2" charset="77"/>
                </a:rPr>
                <a:t>Shareholder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latin typeface="Montserrat SemiBold" pitchFamily="2" charset="77"/>
                </a:rPr>
                <a:t>Value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latin typeface="Montserrat SemiBold" pitchFamily="2" charset="77"/>
                </a:rPr>
                <a:t>theory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br>
                <a:rPr lang="es-ES_tradnl" sz="1200" b="1" dirty="0">
                  <a:latin typeface="Montserrat SemiBold" pitchFamily="2" charset="77"/>
                </a:rPr>
              </a:br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(M. Friedman)</a:t>
              </a:r>
              <a:endParaRPr lang="es-ES_tradnl" sz="1200" dirty="0">
                <a:solidFill>
                  <a:schemeClr val="tx2"/>
                </a:solidFill>
                <a:latin typeface="Montserrat Light" pitchFamily="2" charset="77"/>
              </a:endParaRPr>
            </a:p>
            <a:p>
              <a:endParaRPr lang="es-ES_tradnl" sz="1200" dirty="0">
                <a:solidFill>
                  <a:schemeClr val="tx2"/>
                </a:solidFill>
                <a:latin typeface="Montserrat Light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1970s</a:t>
              </a:r>
            </a:p>
            <a:p>
              <a:r>
                <a:rPr lang="es-ES_tradnl" sz="1200" b="1" dirty="0">
                  <a:solidFill>
                    <a:schemeClr val="tx2"/>
                  </a:solidFill>
                  <a:latin typeface="Montserrat SemiBold" pitchFamily="2" charset="77"/>
                </a:rPr>
                <a:t>Protestas Guerra de Vietnam</a:t>
              </a:r>
            </a:p>
            <a:p>
              <a:endParaRPr lang="es-ES_tradnl" sz="1200" dirty="0">
                <a:latin typeface="Segoe UI Light" panose="020B0502040204020203" pitchFamily="34" charset="0"/>
              </a:endParaRPr>
            </a:p>
            <a:p>
              <a:endParaRPr lang="es-ES_tradnl" sz="12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BD3B2C31-9CDC-FF3C-55CC-F9D3CA12902D}"/>
              </a:ext>
            </a:extLst>
          </p:cNvPr>
          <p:cNvGrpSpPr/>
          <p:nvPr/>
        </p:nvGrpSpPr>
        <p:grpSpPr>
          <a:xfrm>
            <a:off x="3227916" y="189343"/>
            <a:ext cx="2565400" cy="5983961"/>
            <a:chOff x="3227916" y="189343"/>
            <a:chExt cx="2565400" cy="5983961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A0B0DC54-A7F1-2E12-61F8-86A3D6B9A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9234" y="189343"/>
              <a:ext cx="0" cy="295275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EE1E63B7-0AA5-2D4E-DD35-827DC5396521}"/>
                </a:ext>
              </a:extLst>
            </p:cNvPr>
            <p:cNvSpPr/>
            <p:nvPr/>
          </p:nvSpPr>
          <p:spPr>
            <a:xfrm>
              <a:off x="3680884" y="2124750"/>
              <a:ext cx="1536700" cy="1536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1CF72571-2C49-79AF-F519-FC929ABD53B7}"/>
                </a:ext>
              </a:extLst>
            </p:cNvPr>
            <p:cNvSpPr/>
            <p:nvPr/>
          </p:nvSpPr>
          <p:spPr>
            <a:xfrm>
              <a:off x="3826934" y="22581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EEC6FB5-0745-06BD-4569-1062E953FD8B}"/>
                </a:ext>
              </a:extLst>
            </p:cNvPr>
            <p:cNvSpPr txBox="1"/>
            <p:nvPr/>
          </p:nvSpPr>
          <p:spPr>
            <a:xfrm>
              <a:off x="3680884" y="2784859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80s-2000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B7526F4A-5AF8-A65B-F659-389344063DC5}"/>
                </a:ext>
              </a:extLst>
            </p:cNvPr>
            <p:cNvSpPr txBox="1"/>
            <p:nvPr/>
          </p:nvSpPr>
          <p:spPr>
            <a:xfrm>
              <a:off x="3227916" y="3864980"/>
              <a:ext cx="25654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1990</a:t>
              </a:r>
              <a:r>
                <a:rPr lang="es-ES_tradnl" sz="1200" dirty="0">
                  <a:latin typeface="Segoe UI Light" panose="020B0502040204020203" pitchFamily="34" charset="0"/>
                </a:rPr>
                <a:t> </a:t>
              </a:r>
              <a:br>
                <a:rPr lang="es-ES_tradnl" sz="1200" dirty="0">
                  <a:latin typeface="Segoe UI Light" panose="020B0502040204020203" pitchFamily="34" charset="0"/>
                </a:rPr>
              </a:br>
              <a:r>
                <a:rPr lang="es-ES_tradnl" sz="1200" b="1" dirty="0">
                  <a:latin typeface="Montserrat SemiBold" pitchFamily="2" charset="77"/>
                </a:rPr>
                <a:t>Primer fondo “ESG”</a:t>
              </a:r>
            </a:p>
            <a:p>
              <a:endParaRPr lang="es-ES_tradnl" sz="1200" b="1" dirty="0">
                <a:latin typeface="Montserrat SemiBold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1992</a:t>
              </a:r>
            </a:p>
            <a:p>
              <a:r>
                <a:rPr lang="es-ES_tradnl" sz="1200" b="1" dirty="0">
                  <a:latin typeface="Montserrat SemiBold" pitchFamily="2" charset="77"/>
                </a:rPr>
                <a:t>Cumbre de Río</a:t>
              </a:r>
            </a:p>
            <a:p>
              <a:endParaRPr lang="es-ES_tradnl" sz="1200" b="1" dirty="0">
                <a:latin typeface="Montserrat SemiBold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1996</a:t>
              </a:r>
            </a:p>
            <a:p>
              <a:r>
                <a:rPr lang="es-ES_tradnl" sz="1200" b="1" dirty="0">
                  <a:solidFill>
                    <a:schemeClr val="tx2"/>
                  </a:solidFill>
                  <a:latin typeface="Montserrat SemiBold" pitchFamily="2" charset="77"/>
                </a:rPr>
                <a:t>Escándalo de Nike</a:t>
              </a:r>
            </a:p>
            <a:p>
              <a:endParaRPr lang="es-ES_tradnl" sz="1200" b="1" dirty="0">
                <a:latin typeface="Montserrat SemiBold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1999</a:t>
              </a:r>
            </a:p>
            <a:p>
              <a:r>
                <a:rPr lang="es-ES_tradnl" sz="1200" b="1" dirty="0">
                  <a:latin typeface="Montserrat SemiBold" pitchFamily="2" charset="77"/>
                </a:rPr>
                <a:t>Primer índice ESG (DJSI)</a:t>
              </a:r>
            </a:p>
            <a:p>
              <a:endParaRPr lang="es-ES_tradnl" sz="1200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784B0D4-F429-D187-CC84-58027142AF41}"/>
              </a:ext>
            </a:extLst>
          </p:cNvPr>
          <p:cNvGrpSpPr/>
          <p:nvPr/>
        </p:nvGrpSpPr>
        <p:grpSpPr>
          <a:xfrm>
            <a:off x="6042025" y="189343"/>
            <a:ext cx="2565400" cy="5809139"/>
            <a:chOff x="6042025" y="189343"/>
            <a:chExt cx="2565400" cy="5809139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1C1B5DF0-9759-8E41-FD63-0B6ECAEBFD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56425" y="189343"/>
              <a:ext cx="304800" cy="262255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83914A3-85B9-7F39-B4A8-EA21DF1E88D9}"/>
                </a:ext>
              </a:extLst>
            </p:cNvPr>
            <p:cNvSpPr/>
            <p:nvPr/>
          </p:nvSpPr>
          <p:spPr>
            <a:xfrm>
              <a:off x="6488641" y="1794550"/>
              <a:ext cx="1536700" cy="1536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7067858-F2CA-EE5E-AD49-1844493D96A2}"/>
                </a:ext>
              </a:extLst>
            </p:cNvPr>
            <p:cNvSpPr/>
            <p:nvPr/>
          </p:nvSpPr>
          <p:spPr>
            <a:xfrm>
              <a:off x="6634691" y="1927900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1041D20-1710-F0CA-FF0E-2E1AEE2447F2}"/>
                </a:ext>
              </a:extLst>
            </p:cNvPr>
            <p:cNvSpPr txBox="1"/>
            <p:nvPr/>
          </p:nvSpPr>
          <p:spPr>
            <a:xfrm>
              <a:off x="6501340" y="2416903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2000-2010s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16D6D7EA-141F-5FB3-F25E-4E83960EF5ED}"/>
                </a:ext>
              </a:extLst>
            </p:cNvPr>
            <p:cNvSpPr txBox="1"/>
            <p:nvPr/>
          </p:nvSpPr>
          <p:spPr>
            <a:xfrm>
              <a:off x="6042025" y="3690158"/>
              <a:ext cx="25654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2000</a:t>
              </a:r>
            </a:p>
            <a:p>
              <a:r>
                <a:rPr lang="es-ES_tradnl" sz="1200" b="1" dirty="0">
                  <a:latin typeface="Montserrat SemiBold" pitchFamily="2" charset="77"/>
                </a:rPr>
                <a:t>Objetivos del Milenio</a:t>
              </a:r>
            </a:p>
            <a:p>
              <a:endParaRPr lang="es-ES_tradnl" sz="1200" b="1" dirty="0">
                <a:solidFill>
                  <a:schemeClr val="tx2"/>
                </a:solidFill>
                <a:latin typeface="Montserrat Light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2002</a:t>
              </a:r>
            </a:p>
            <a:p>
              <a:r>
                <a:rPr lang="es-ES_tradnl" sz="1200" b="1" dirty="0">
                  <a:latin typeface="Montserrat" pitchFamily="2" charset="77"/>
                </a:rPr>
                <a:t>Protocolo de Kioto</a:t>
              </a:r>
            </a:p>
            <a:p>
              <a:endParaRPr lang="es-ES_tradnl" sz="1200" b="1" dirty="0">
                <a:solidFill>
                  <a:schemeClr val="tx2"/>
                </a:solidFill>
                <a:latin typeface="Montserrat Light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2006</a:t>
              </a:r>
            </a:p>
            <a:p>
              <a:r>
                <a:rPr lang="es-ES_tradnl" sz="1200" b="1" dirty="0">
                  <a:latin typeface="Montserrat SemiBold" pitchFamily="2" charset="77"/>
                </a:rPr>
                <a:t>UN. </a:t>
              </a:r>
              <a:r>
                <a:rPr lang="es-ES_tradnl" sz="1200" b="1" dirty="0" err="1">
                  <a:latin typeface="Montserrat SemiBold" pitchFamily="2" charset="77"/>
                </a:rPr>
                <a:t>Principles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latin typeface="Montserrat SemiBold" pitchFamily="2" charset="77"/>
                </a:rPr>
                <a:t>for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latin typeface="Montserrat SemiBold" pitchFamily="2" charset="77"/>
                </a:rPr>
                <a:t>Responsible</a:t>
              </a:r>
              <a:r>
                <a:rPr lang="es-ES_tradnl" sz="1200" b="1" dirty="0"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latin typeface="Montserrat SemiBold" pitchFamily="2" charset="77"/>
                </a:rPr>
                <a:t>Investing</a:t>
              </a:r>
              <a:endParaRPr lang="es-ES_tradnl" sz="1200" b="1" dirty="0">
                <a:latin typeface="Montserrat SemiBold" pitchFamily="2" charset="77"/>
              </a:endParaRPr>
            </a:p>
            <a:p>
              <a:endParaRPr lang="es-ES_tradnl" sz="1200" dirty="0">
                <a:solidFill>
                  <a:schemeClr val="tx2"/>
                </a:solidFill>
                <a:latin typeface="Montserrat Light" pitchFamily="2" charset="77"/>
              </a:endParaRPr>
            </a:p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2009</a:t>
              </a:r>
            </a:p>
            <a:p>
              <a:r>
                <a:rPr lang="es-ES_tradnl" sz="1200" b="1" dirty="0">
                  <a:solidFill>
                    <a:schemeClr val="tx2"/>
                  </a:solidFill>
                  <a:latin typeface="Montserrat SemiBold" pitchFamily="2" charset="77"/>
                </a:rPr>
                <a:t>Paul </a:t>
              </a:r>
              <a:r>
                <a:rPr lang="es-ES_tradnl" sz="1200" b="1" dirty="0" err="1">
                  <a:solidFill>
                    <a:schemeClr val="tx2"/>
                  </a:solidFill>
                  <a:latin typeface="Montserrat SemiBold" pitchFamily="2" charset="77"/>
                </a:rPr>
                <a:t>Polman</a:t>
              </a:r>
              <a:r>
                <a:rPr lang="es-ES_tradnl" sz="1200" b="1" dirty="0">
                  <a:solidFill>
                    <a:schemeClr val="tx2"/>
                  </a:solidFill>
                  <a:latin typeface="Montserrat SemiBold" pitchFamily="2" charset="77"/>
                </a:rPr>
                <a:t>, CEO de Unilever</a:t>
              </a:r>
              <a:endParaRPr lang="es-ES_tradnl" sz="1200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4F614424-76A3-CD83-D3D6-C09905D80357}"/>
              </a:ext>
            </a:extLst>
          </p:cNvPr>
          <p:cNvGrpSpPr/>
          <p:nvPr/>
        </p:nvGrpSpPr>
        <p:grpSpPr>
          <a:xfrm>
            <a:off x="9291107" y="189343"/>
            <a:ext cx="2728384" cy="5950281"/>
            <a:chOff x="9291107" y="189343"/>
            <a:chExt cx="2728384" cy="5950281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D70C2C82-26C2-7DDE-4A8E-8638F4ACA2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3600" y="189343"/>
              <a:ext cx="939800" cy="1900428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691676B-8BB5-39AB-371E-99E75DFDC574}"/>
                </a:ext>
              </a:extLst>
            </p:cNvPr>
            <p:cNvSpPr/>
            <p:nvPr/>
          </p:nvSpPr>
          <p:spPr>
            <a:xfrm>
              <a:off x="9874250" y="1275193"/>
              <a:ext cx="1536700" cy="1536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40D3E6B-8A6A-071C-6D59-C2872A834735}"/>
                </a:ext>
              </a:extLst>
            </p:cNvPr>
            <p:cNvSpPr/>
            <p:nvPr/>
          </p:nvSpPr>
          <p:spPr>
            <a:xfrm>
              <a:off x="10020300" y="1408543"/>
              <a:ext cx="1270000" cy="1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latin typeface="Segoe UI Light" panose="020B0502040204020203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1182C23D-E0D8-E6F2-B3C3-935814D62986}"/>
                </a:ext>
              </a:extLst>
            </p:cNvPr>
            <p:cNvSpPr txBox="1"/>
            <p:nvPr/>
          </p:nvSpPr>
          <p:spPr>
            <a:xfrm>
              <a:off x="9886949" y="1915344"/>
              <a:ext cx="1536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  <a:cs typeface="Segoe UI Semibold" panose="020B0502040204020203" pitchFamily="34" charset="0"/>
                </a:rPr>
                <a:t>2010-2020s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FE18DA3B-1B64-9246-DBCD-7A35C49215A7}"/>
                </a:ext>
              </a:extLst>
            </p:cNvPr>
            <p:cNvSpPr txBox="1"/>
            <p:nvPr/>
          </p:nvSpPr>
          <p:spPr>
            <a:xfrm>
              <a:off x="9291107" y="3092636"/>
              <a:ext cx="272838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tx2"/>
                  </a:solidFill>
                  <a:latin typeface="Montserrat Light" pitchFamily="2" charset="77"/>
                </a:rPr>
                <a:t>2015</a:t>
              </a:r>
              <a:endParaRPr lang="es-ES_tradnl" sz="1200" b="1" dirty="0">
                <a:latin typeface="Montserrat SemiBold" pitchFamily="2" charset="77"/>
              </a:endParaRPr>
            </a:p>
            <a:p>
              <a:r>
                <a:rPr lang="es-ES_tradnl" sz="1200" b="1" dirty="0" err="1">
                  <a:solidFill>
                    <a:schemeClr val="tx2"/>
                  </a:solidFill>
                  <a:latin typeface="Montserrat SemiBold" pitchFamily="2" charset="77"/>
                </a:rPr>
                <a:t>Dieselgate</a:t>
              </a:r>
              <a:r>
                <a:rPr lang="es-ES_tradnl" sz="1200" b="1" dirty="0">
                  <a:solidFill>
                    <a:schemeClr val="tx2"/>
                  </a:solidFill>
                  <a:latin typeface="Montserrat SemiBold" pitchFamily="2" charset="77"/>
                </a:rPr>
                <a:t> Volkswagen</a:t>
              </a:r>
            </a:p>
            <a:p>
              <a:endParaRPr lang="es-ES_tradnl" sz="1200" dirty="0">
                <a:latin typeface="Segoe UI Light" panose="020B0502040204020203" pitchFamily="34" charset="0"/>
              </a:endParaRPr>
            </a:p>
            <a:p>
              <a:r>
                <a:rPr lang="es-ES_tradnl" sz="1200" dirty="0">
                  <a:solidFill>
                    <a:schemeClr val="bg1">
                      <a:lumMod val="85000"/>
                    </a:schemeClr>
                  </a:solidFill>
                  <a:latin typeface="Montserrat Light" pitchFamily="2" charset="77"/>
                </a:rPr>
                <a:t>2015</a:t>
              </a:r>
            </a:p>
            <a:p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Agenda 2030 y ODS</a:t>
              </a:r>
            </a:p>
            <a:p>
              <a:endParaRPr lang="es-ES_tradnl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</a:endParaRPr>
            </a:p>
            <a:p>
              <a:r>
                <a:rPr lang="es-ES_tradnl" sz="1200" dirty="0">
                  <a:solidFill>
                    <a:schemeClr val="bg1">
                      <a:lumMod val="85000"/>
                    </a:schemeClr>
                  </a:solidFill>
                  <a:latin typeface="Montserrat Light" pitchFamily="2" charset="77"/>
                </a:rPr>
                <a:t>2016</a:t>
              </a:r>
            </a:p>
            <a:p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Acuerdo de París</a:t>
              </a:r>
            </a:p>
            <a:p>
              <a:endParaRPr lang="es-ES_tradnl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</a:endParaRPr>
            </a:p>
            <a:p>
              <a:r>
                <a:rPr lang="es-ES_tradnl" sz="1200" dirty="0">
                  <a:solidFill>
                    <a:schemeClr val="bg1">
                      <a:lumMod val="85000"/>
                    </a:schemeClr>
                  </a:solidFill>
                  <a:latin typeface="Montserrat Light" pitchFamily="2" charset="77"/>
                </a:rPr>
                <a:t>2018</a:t>
              </a:r>
            </a:p>
            <a:p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Carta de L. </a:t>
              </a:r>
              <a:r>
                <a:rPr lang="es-ES_tradnl" sz="1200" b="1" dirty="0" err="1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Fink</a:t>
              </a:r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: A New “</a:t>
              </a:r>
              <a:r>
                <a:rPr lang="es-ES_tradnl" sz="1200" b="1" dirty="0" err="1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Sense</a:t>
              </a:r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of</a:t>
              </a:r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 </a:t>
              </a:r>
              <a:r>
                <a:rPr lang="es-ES_tradnl" sz="1200" b="1" dirty="0" err="1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Purpose</a:t>
              </a:r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”</a:t>
              </a:r>
            </a:p>
            <a:p>
              <a:endPara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endParaRPr>
            </a:p>
            <a:p>
              <a:r>
                <a:rPr lang="es-ES_tradnl" sz="1200" dirty="0">
                  <a:solidFill>
                    <a:schemeClr val="bg1">
                      <a:lumMod val="85000"/>
                    </a:schemeClr>
                  </a:solidFill>
                  <a:latin typeface="Montserrat Light" pitchFamily="2" charset="77"/>
                </a:rPr>
                <a:t>2019</a:t>
              </a:r>
            </a:p>
            <a:p>
              <a:r>
                <a:rPr lang="es-ES_tradnl" sz="1200" b="1" dirty="0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Declaración Business </a:t>
              </a:r>
              <a:r>
                <a:rPr lang="es-ES_tradnl" sz="1200" b="1" dirty="0" err="1">
                  <a:solidFill>
                    <a:schemeClr val="bg1">
                      <a:lumMod val="85000"/>
                    </a:schemeClr>
                  </a:solidFill>
                  <a:latin typeface="Montserrat SemiBold" pitchFamily="2" charset="77"/>
                </a:rPr>
                <a:t>RoundTable</a:t>
              </a:r>
              <a:endPara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endParaRPr>
            </a:p>
          </p:txBody>
        </p:sp>
      </p:grpSp>
      <p:sp>
        <p:nvSpPr>
          <p:cNvPr id="44" name="CuadroTexto 43">
            <a:extLst>
              <a:ext uri="{FF2B5EF4-FFF2-40B4-BE49-F238E27FC236}">
                <a16:creationId xmlns:a16="http://schemas.microsoft.com/office/drawing/2014/main" id="{B27C48FE-958F-C272-8091-E428F3C1AE4D}"/>
              </a:ext>
            </a:extLst>
          </p:cNvPr>
          <p:cNvSpPr txBox="1"/>
          <p:nvPr/>
        </p:nvSpPr>
        <p:spPr>
          <a:xfrm>
            <a:off x="501727" y="501896"/>
            <a:ext cx="75236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INDUSTRIAL 736 BT" panose="02070506070706020304" pitchFamily="18" charset="0"/>
              </a:rPr>
              <a:t>La </a:t>
            </a:r>
            <a:r>
              <a:rPr lang="es-ES_tradnl" sz="2800" dirty="0">
                <a:solidFill>
                  <a:schemeClr val="tx2"/>
                </a:solidFill>
                <a:latin typeface="INDUSTRIAL 736 BT" panose="02070506070706020304" pitchFamily="18" charset="0"/>
              </a:rPr>
              <a:t>sostenibilidad</a:t>
            </a:r>
            <a:r>
              <a:rPr lang="es-ES_tradnl" sz="2800" dirty="0">
                <a:latin typeface="INDUSTRIAL 736 BT" panose="02070506070706020304" pitchFamily="18" charset="0"/>
              </a:rPr>
              <a:t> gana cada vez más relevancia...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AA78D2E1-E233-DF4F-A407-0FFFEF58EC7B}"/>
              </a:ext>
            </a:extLst>
          </p:cNvPr>
          <p:cNvSpPr/>
          <p:nvPr/>
        </p:nvSpPr>
        <p:spPr>
          <a:xfrm>
            <a:off x="3012546" y="3809589"/>
            <a:ext cx="2654300" cy="28036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63ABEB8-C0E8-0233-3815-40E1AB7F729A}"/>
              </a:ext>
            </a:extLst>
          </p:cNvPr>
          <p:cNvSpPr/>
          <p:nvPr/>
        </p:nvSpPr>
        <p:spPr>
          <a:xfrm>
            <a:off x="475191" y="3712415"/>
            <a:ext cx="2654300" cy="28036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A4736256-D959-EC66-1272-FDB0A59D81A0}"/>
              </a:ext>
            </a:extLst>
          </p:cNvPr>
          <p:cNvSpPr/>
          <p:nvPr/>
        </p:nvSpPr>
        <p:spPr>
          <a:xfrm>
            <a:off x="5990166" y="3462332"/>
            <a:ext cx="2654300" cy="28036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0" grpId="0" animBg="1"/>
      <p:bldP spid="51" grpId="0" animBg="1"/>
      <p:bldP spid="5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1D8DAF5-C945-0454-5B19-8216420E433F}"/>
              </a:ext>
            </a:extLst>
          </p:cNvPr>
          <p:cNvCxnSpPr>
            <a:cxnSpLocks/>
          </p:cNvCxnSpPr>
          <p:nvPr/>
        </p:nvCxnSpPr>
        <p:spPr>
          <a:xfrm flipH="1" flipV="1">
            <a:off x="2544522" y="0"/>
            <a:ext cx="4121721" cy="1415166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C595626-D6E8-B42A-78FF-977E32799B5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0" y="322072"/>
            <a:ext cx="3480198" cy="2706117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bre 15">
            <a:extLst>
              <a:ext uri="{FF2B5EF4-FFF2-40B4-BE49-F238E27FC236}">
                <a16:creationId xmlns:a16="http://schemas.microsoft.com/office/drawing/2014/main" id="{BDD17ACE-D3A5-251D-0244-819507D8D8AB}"/>
              </a:ext>
            </a:extLst>
          </p:cNvPr>
          <p:cNvSpPr/>
          <p:nvPr/>
        </p:nvSpPr>
        <p:spPr>
          <a:xfrm rot="20137598">
            <a:off x="-438629" y="3389502"/>
            <a:ext cx="7002644" cy="961356"/>
          </a:xfrm>
          <a:custGeom>
            <a:avLst/>
            <a:gdLst>
              <a:gd name="connsiteX0" fmla="*/ 0 w 8724900"/>
              <a:gd name="connsiteY0" fmla="*/ 749300 h 749300"/>
              <a:gd name="connsiteX1" fmla="*/ 3441700 w 8724900"/>
              <a:gd name="connsiteY1" fmla="*/ 723900 h 749300"/>
              <a:gd name="connsiteX2" fmla="*/ 6337300 w 8724900"/>
              <a:gd name="connsiteY2" fmla="*/ 469900 h 749300"/>
              <a:gd name="connsiteX3" fmla="*/ 8724900 w 8724900"/>
              <a:gd name="connsiteY3" fmla="*/ 0 h 749300"/>
              <a:gd name="connsiteX0" fmla="*/ 0 w 7111432"/>
              <a:gd name="connsiteY0" fmla="*/ 741601 h 741601"/>
              <a:gd name="connsiteX1" fmla="*/ 1828232 w 7111432"/>
              <a:gd name="connsiteY1" fmla="*/ 723900 h 741601"/>
              <a:gd name="connsiteX2" fmla="*/ 4723832 w 7111432"/>
              <a:gd name="connsiteY2" fmla="*/ 469900 h 741601"/>
              <a:gd name="connsiteX3" fmla="*/ 7111432 w 7111432"/>
              <a:gd name="connsiteY3" fmla="*/ 0 h 741601"/>
              <a:gd name="connsiteX0" fmla="*/ 0 w 7002644"/>
              <a:gd name="connsiteY0" fmla="*/ 961356 h 961356"/>
              <a:gd name="connsiteX1" fmla="*/ 1828232 w 7002644"/>
              <a:gd name="connsiteY1" fmla="*/ 943655 h 961356"/>
              <a:gd name="connsiteX2" fmla="*/ 4723832 w 7002644"/>
              <a:gd name="connsiteY2" fmla="*/ 689655 h 961356"/>
              <a:gd name="connsiteX3" fmla="*/ 7002644 w 7002644"/>
              <a:gd name="connsiteY3" fmla="*/ 0 h 9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02644" h="961356">
                <a:moveTo>
                  <a:pt x="0" y="961356"/>
                </a:moveTo>
                <a:lnTo>
                  <a:pt x="1828232" y="943655"/>
                </a:lnTo>
                <a:cubicBezTo>
                  <a:pt x="2884449" y="897088"/>
                  <a:pt x="3843299" y="810305"/>
                  <a:pt x="4723832" y="689655"/>
                </a:cubicBezTo>
                <a:cubicBezTo>
                  <a:pt x="5604365" y="569005"/>
                  <a:pt x="6249110" y="174625"/>
                  <a:pt x="7002644" y="0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3B2C001-A250-2236-ECD7-1E488144CB71}"/>
              </a:ext>
            </a:extLst>
          </p:cNvPr>
          <p:cNvSpPr/>
          <p:nvPr/>
        </p:nvSpPr>
        <p:spPr>
          <a:xfrm>
            <a:off x="3255153" y="2803144"/>
            <a:ext cx="1536700" cy="1536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E847EC2-5281-7419-458F-DD5B927C5D79}"/>
              </a:ext>
            </a:extLst>
          </p:cNvPr>
          <p:cNvSpPr/>
          <p:nvPr/>
        </p:nvSpPr>
        <p:spPr>
          <a:xfrm>
            <a:off x="3401203" y="2936494"/>
            <a:ext cx="1270000" cy="1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AD5DDB-46E8-5673-B51F-FD19E609A81B}"/>
              </a:ext>
            </a:extLst>
          </p:cNvPr>
          <p:cNvSpPr txBox="1"/>
          <p:nvPr/>
        </p:nvSpPr>
        <p:spPr>
          <a:xfrm>
            <a:off x="3267852" y="3443295"/>
            <a:ext cx="1536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cs typeface="Segoe UI Semibold" panose="020B0502040204020203" pitchFamily="34" charset="0"/>
              </a:rPr>
              <a:t>2021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FCEB4D7-AA4D-66EB-DE20-11D98EF10369}"/>
              </a:ext>
            </a:extLst>
          </p:cNvPr>
          <p:cNvSpPr/>
          <p:nvPr/>
        </p:nvSpPr>
        <p:spPr>
          <a:xfrm>
            <a:off x="5922273" y="630831"/>
            <a:ext cx="1536700" cy="1536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E2ACE29-67B9-E176-FEF9-69BF2145EBE9}"/>
              </a:ext>
            </a:extLst>
          </p:cNvPr>
          <p:cNvSpPr/>
          <p:nvPr/>
        </p:nvSpPr>
        <p:spPr>
          <a:xfrm>
            <a:off x="6068323" y="764181"/>
            <a:ext cx="1270000" cy="1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B534D6-F4A9-DF26-1EAD-D1F5780150AA}"/>
              </a:ext>
            </a:extLst>
          </p:cNvPr>
          <p:cNvSpPr txBox="1"/>
          <p:nvPr/>
        </p:nvSpPr>
        <p:spPr>
          <a:xfrm>
            <a:off x="5934972" y="1270982"/>
            <a:ext cx="1536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cs typeface="Segoe UI Semibold" panose="020B0502040204020203" pitchFamily="34" charset="0"/>
              </a:rPr>
              <a:t>2022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A448DA2-9FC7-2FEE-AB6A-F9702313979E}"/>
              </a:ext>
            </a:extLst>
          </p:cNvPr>
          <p:cNvSpPr/>
          <p:nvPr/>
        </p:nvSpPr>
        <p:spPr>
          <a:xfrm>
            <a:off x="354401" y="4473194"/>
            <a:ext cx="1536700" cy="15367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669E796-7E85-33BC-F033-532E455BB2EA}"/>
              </a:ext>
            </a:extLst>
          </p:cNvPr>
          <p:cNvSpPr/>
          <p:nvPr/>
        </p:nvSpPr>
        <p:spPr>
          <a:xfrm>
            <a:off x="500451" y="4606544"/>
            <a:ext cx="1270000" cy="1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Segoe UI Light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7D06DA-EEAC-1771-CD56-237FB3CD23B1}"/>
              </a:ext>
            </a:extLst>
          </p:cNvPr>
          <p:cNvSpPr txBox="1"/>
          <p:nvPr/>
        </p:nvSpPr>
        <p:spPr>
          <a:xfrm>
            <a:off x="367100" y="5113345"/>
            <a:ext cx="1536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  <a:cs typeface="Segoe UI Semibold" panose="020B0502040204020203" pitchFamily="34" charset="0"/>
              </a:rPr>
              <a:t>2020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2B305BE2-70CF-1664-7118-43B3FB21CFC9}"/>
              </a:ext>
            </a:extLst>
          </p:cNvPr>
          <p:cNvCxnSpPr>
            <a:cxnSpLocks/>
          </p:cNvCxnSpPr>
          <p:nvPr/>
        </p:nvCxnSpPr>
        <p:spPr>
          <a:xfrm flipH="1" flipV="1">
            <a:off x="-12700" y="3121223"/>
            <a:ext cx="737319" cy="144918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882A8B8-D98A-9140-77CD-19DB9A3DB88B}"/>
              </a:ext>
            </a:extLst>
          </p:cNvPr>
          <p:cNvSpPr txBox="1"/>
          <p:nvPr/>
        </p:nvSpPr>
        <p:spPr>
          <a:xfrm>
            <a:off x="2024452" y="5529920"/>
            <a:ext cx="4641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tx2"/>
                </a:solidFill>
                <a:latin typeface="Montserrat SemiBold" pitchFamily="2" charset="77"/>
              </a:rPr>
              <a:t>Pandemia COVID-19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Pacto Verde Europeo (UE)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solidFill>
                <a:schemeClr val="bg1">
                  <a:lumMod val="85000"/>
                </a:schemeClr>
              </a:solidFill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Reglamento de Taxonomía (UE)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C18972-CEA1-044D-377E-8B4EDBDC907C}"/>
              </a:ext>
            </a:extLst>
          </p:cNvPr>
          <p:cNvSpPr txBox="1"/>
          <p:nvPr/>
        </p:nvSpPr>
        <p:spPr>
          <a:xfrm>
            <a:off x="4997926" y="3538044"/>
            <a:ext cx="464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Publicación Directiva SFDR (UE)</a:t>
            </a:r>
          </a:p>
          <a:p>
            <a:pPr>
              <a:buClr>
                <a:schemeClr val="tx2"/>
              </a:buClr>
            </a:pPr>
            <a:endParaRPr lang="es-ES_tradnl" sz="1200" b="1" dirty="0">
              <a:solidFill>
                <a:schemeClr val="bg1">
                  <a:lumMod val="85000"/>
                </a:schemeClr>
              </a:solidFill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Ley 7/2021, de cambio climático y transición energética (ESP)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solidFill>
                <a:schemeClr val="bg1">
                  <a:lumMod val="85000"/>
                </a:schemeClr>
              </a:solidFill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Informe IPCC: Cambio climático antropogénico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tx2"/>
                </a:solidFill>
                <a:latin typeface="Montserrat SemiBold" pitchFamily="2" charset="77"/>
              </a:rPr>
              <a:t>Sentencia contra Shell: obligación de reducir emisiones de CO</a:t>
            </a:r>
            <a:r>
              <a:rPr lang="es-ES_tradnl" sz="1200" b="1" baseline="-25000" dirty="0">
                <a:solidFill>
                  <a:schemeClr val="tx2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C7C0C2-4C7A-7489-49EB-0EBF815F990D}"/>
              </a:ext>
            </a:extLst>
          </p:cNvPr>
          <p:cNvSpPr txBox="1"/>
          <p:nvPr/>
        </p:nvSpPr>
        <p:spPr>
          <a:xfrm>
            <a:off x="7731504" y="854889"/>
            <a:ext cx="3816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COP27 &amp; COP15 </a:t>
            </a:r>
            <a:b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</a:br>
            <a:r>
              <a:rPr lang="es-ES_tradnl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es-ES" sz="12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Acuerdo de Kunming-Montreal)</a:t>
            </a:r>
            <a:endParaRPr lang="es-ES_tradnl" sz="1200" dirty="0">
              <a:solidFill>
                <a:schemeClr val="bg1">
                  <a:lumMod val="8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solidFill>
                <a:schemeClr val="bg1">
                  <a:lumMod val="85000"/>
                </a:schemeClr>
              </a:solidFill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Directiva sobre diligencia debida de las empresas en materia de sostenibilidad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solidFill>
                <a:schemeClr val="bg1">
                  <a:lumMod val="85000"/>
                </a:schemeClr>
              </a:solidFill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bg1">
                    <a:lumMod val="85000"/>
                  </a:schemeClr>
                </a:solidFill>
                <a:latin typeface="Montserrat SemiBold" pitchFamily="2" charset="77"/>
              </a:rPr>
              <a:t>Taxonomía social (en pausa)</a:t>
            </a: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s-ES_tradnl" sz="1200" b="1" dirty="0">
              <a:latin typeface="Montserrat SemiBold" pitchFamily="2" charset="77"/>
            </a:endParaRPr>
          </a:p>
          <a:p>
            <a:pPr marL="171450" indent="-1714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s-ES_tradnl" sz="1200" b="1" dirty="0">
                <a:solidFill>
                  <a:schemeClr val="tx2"/>
                </a:solidFill>
                <a:latin typeface="Montserrat SemiBold" pitchFamily="2" charset="77"/>
              </a:rPr>
              <a:t>Auge de las demandas a empresas por </a:t>
            </a:r>
            <a:r>
              <a:rPr lang="es-ES_tradnl" sz="1200" b="1" dirty="0" err="1">
                <a:solidFill>
                  <a:schemeClr val="tx2"/>
                </a:solidFill>
                <a:latin typeface="Montserrat SemiBold" pitchFamily="2" charset="77"/>
              </a:rPr>
              <a:t>Greenwashing</a:t>
            </a:r>
            <a:endParaRPr lang="es-ES_tradnl" sz="1200" b="1" dirty="0">
              <a:solidFill>
                <a:schemeClr val="tx2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21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83EC3F-4503-A250-ECB8-13C195A9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-24000" y="0"/>
            <a:ext cx="12240000" cy="2400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208682-F790-E19F-E212-C135A7F42F4B}"/>
              </a:ext>
            </a:extLst>
          </p:cNvPr>
          <p:cNvSpPr/>
          <p:nvPr/>
        </p:nvSpPr>
        <p:spPr>
          <a:xfrm>
            <a:off x="816000" y="1680000"/>
            <a:ext cx="10560000" cy="36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8FCAE3D-C28A-B4DB-22AF-FB10E0F98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4723401-37BF-9B84-46A9-C0394286D99C}"/>
              </a:ext>
            </a:extLst>
          </p:cNvPr>
          <p:cNvSpPr txBox="1">
            <a:spLocks/>
          </p:cNvSpPr>
          <p:nvPr/>
        </p:nvSpPr>
        <p:spPr>
          <a:xfrm>
            <a:off x="816000" y="960000"/>
            <a:ext cx="1056000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Espacio para el diálogo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509D567-726A-2E9D-9175-F96C09EB990C}"/>
              </a:ext>
            </a:extLst>
          </p:cNvPr>
          <p:cNvSpPr txBox="1">
            <a:spLocks/>
          </p:cNvSpPr>
          <p:nvPr/>
        </p:nvSpPr>
        <p:spPr>
          <a:xfrm>
            <a:off x="3932849" y="3009227"/>
            <a:ext cx="4326301" cy="83954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 algn="ctr">
              <a:spcBef>
                <a:spcPts val="67"/>
              </a:spcBef>
            </a:pPr>
            <a:r>
              <a:rPr lang="es-ES" sz="5400" b="0">
                <a:solidFill>
                  <a:srgbClr val="00A6BB"/>
                </a:solidFill>
                <a:latin typeface="Gotham Bold" panose="02000803030000020004" pitchFamily="2" charset="0"/>
                <a:cs typeface="Gotham Medium" pitchFamily="50" charset="0"/>
              </a:rPr>
              <a:t>¡Hablemos!</a:t>
            </a:r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FB58F75B-D83C-34D1-71E3-5A4F2717D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0536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5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83EC3F-4503-A250-ECB8-13C195A9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-24000" y="0"/>
            <a:ext cx="12240000" cy="2400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208682-F790-E19F-E212-C135A7F42F4B}"/>
              </a:ext>
            </a:extLst>
          </p:cNvPr>
          <p:cNvSpPr/>
          <p:nvPr/>
        </p:nvSpPr>
        <p:spPr>
          <a:xfrm>
            <a:off x="816000" y="1680000"/>
            <a:ext cx="10560000" cy="36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555184-C6DA-0E7A-430C-AFE56E2B56B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6000" y="1902241"/>
            <a:ext cx="1920000" cy="1920000"/>
          </a:xfrm>
          <a:prstGeom prst="ellipse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911F6D-AD68-7828-7356-2A276E38BB72}"/>
              </a:ext>
            </a:extLst>
          </p:cNvPr>
          <p:cNvSpPr txBox="1"/>
          <p:nvPr/>
        </p:nvSpPr>
        <p:spPr>
          <a:xfrm>
            <a:off x="2231136" y="3869376"/>
            <a:ext cx="7562088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Sofía Martín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Directora de Comunicación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Fundación SERES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8FCAE3D-C28A-B4DB-22AF-FB10E0F98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4723401-37BF-9B84-46A9-C0394286D99C}"/>
              </a:ext>
            </a:extLst>
          </p:cNvPr>
          <p:cNvSpPr txBox="1">
            <a:spLocks/>
          </p:cNvSpPr>
          <p:nvPr/>
        </p:nvSpPr>
        <p:spPr>
          <a:xfrm>
            <a:off x="816000" y="960000"/>
            <a:ext cx="1056000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dirty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Conclusiones</a:t>
            </a: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91680FB-083C-A672-C8E1-8546A0EA3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0536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2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9C7DF06-3CB0-92AE-1CCB-4DD9710B21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12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0E45D37-97EC-3C67-32F2-8527B2DDD818}"/>
              </a:ext>
            </a:extLst>
          </p:cNvPr>
          <p:cNvSpPr/>
          <p:nvPr/>
        </p:nvSpPr>
        <p:spPr>
          <a:xfrm>
            <a:off x="-1" y="-25400"/>
            <a:ext cx="12192001" cy="3048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3" name="object 3"/>
          <p:cNvSpPr/>
          <p:nvPr/>
        </p:nvSpPr>
        <p:spPr>
          <a:xfrm>
            <a:off x="0" y="6857809"/>
            <a:ext cx="12192000" cy="423"/>
          </a:xfrm>
          <a:custGeom>
            <a:avLst/>
            <a:gdLst/>
            <a:ahLst/>
            <a:cxnLst/>
            <a:rect l="l" t="t" r="r" b="b"/>
            <a:pathLst>
              <a:path w="18288000" h="634">
                <a:moveTo>
                  <a:pt x="0" y="288"/>
                </a:moveTo>
                <a:lnTo>
                  <a:pt x="18287998" y="288"/>
                </a:lnTo>
                <a:lnTo>
                  <a:pt x="18287998" y="0"/>
                </a:lnTo>
                <a:lnTo>
                  <a:pt x="0" y="0"/>
                </a:lnTo>
                <a:lnTo>
                  <a:pt x="0" y="288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0F2CFCC9-504D-E2B4-10C4-5BE8249A3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250" y="496360"/>
            <a:ext cx="4613548" cy="178134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ES" sz="320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Promovemos el impacto social de las empresas desde un enfoque estratégico</a:t>
            </a:r>
            <a:endParaRPr sz="3200">
              <a:solidFill>
                <a:schemeClr val="bg1"/>
              </a:solidFill>
              <a:latin typeface="Gotham Bold" panose="02000803030000020004" pitchFamily="2" charset="0"/>
              <a:cs typeface="Gotham Medium" pitchFamily="50" charset="0"/>
            </a:endParaRPr>
          </a:p>
        </p:txBody>
      </p:sp>
      <p:pic>
        <p:nvPicPr>
          <p:cNvPr id="47" name="Imagen 46" descr="Dibujo en blanco y negro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680F57E8-156B-54A8-1008-ECC1F8646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3" y="236692"/>
            <a:ext cx="1283797" cy="66675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021DD9D-D2D2-CDD5-F6A6-F85A3860D2FA}"/>
              </a:ext>
            </a:extLst>
          </p:cNvPr>
          <p:cNvSpPr/>
          <p:nvPr/>
        </p:nvSpPr>
        <p:spPr>
          <a:xfrm>
            <a:off x="-50800" y="-25400"/>
            <a:ext cx="11303000" cy="3758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B08D323-BF3A-5256-6197-BACF22188A94}"/>
              </a:ext>
            </a:extLst>
          </p:cNvPr>
          <p:cNvSpPr/>
          <p:nvPr/>
        </p:nvSpPr>
        <p:spPr>
          <a:xfrm>
            <a:off x="4826000" y="2219076"/>
            <a:ext cx="6424887" cy="2978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5075F1A4-F38B-F145-895B-21439AE5A9EC}"/>
              </a:ext>
            </a:extLst>
          </p:cNvPr>
          <p:cNvSpPr txBox="1">
            <a:spLocks/>
          </p:cNvSpPr>
          <p:nvPr/>
        </p:nvSpPr>
        <p:spPr>
          <a:xfrm>
            <a:off x="499690" y="533401"/>
            <a:ext cx="5325038" cy="189368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dirty="0">
                <a:solidFill>
                  <a:srgbClr val="333333"/>
                </a:solidFill>
                <a:latin typeface="Gotham Bold" panose="02000803030000020004" pitchFamily="2" charset="0"/>
                <a:cs typeface="Gotham Medium" pitchFamily="50" charset="0"/>
              </a:rPr>
              <a:t>¿Qué te ha parecido?</a:t>
            </a:r>
          </a:p>
          <a:p>
            <a:pPr marL="8467">
              <a:spcBef>
                <a:spcPts val="67"/>
              </a:spcBef>
            </a:pPr>
            <a:endParaRPr lang="es-ES" sz="3200" b="0" dirty="0">
              <a:solidFill>
                <a:srgbClr val="333333"/>
              </a:solidFill>
              <a:latin typeface="Gotham Bold" panose="02000803030000020004" pitchFamily="2" charset="0"/>
              <a:cs typeface="Gotham Medium" pitchFamily="50" charset="0"/>
            </a:endParaRPr>
          </a:p>
          <a:p>
            <a:pPr marL="8467">
              <a:spcBef>
                <a:spcPts val="67"/>
              </a:spcBef>
            </a:pPr>
            <a:r>
              <a:rPr lang="es-ES" sz="2800" b="0" dirty="0">
                <a:solidFill>
                  <a:srgbClr val="1E0A3C"/>
                </a:solidFill>
                <a:latin typeface="Gotham Light" panose="02000603030000020004" pitchFamily="2" charset="0"/>
                <a:ea typeface="Times New Roman" panose="02020603050405020304" pitchFamily="18" charset="0"/>
              </a:rPr>
              <a:t>Cuéntanos </a:t>
            </a:r>
            <a:r>
              <a:rPr lang="es-ES" sz="2800" b="0" dirty="0">
                <a:solidFill>
                  <a:srgbClr val="1E0A3C"/>
                </a:solidFill>
                <a:effectLst/>
                <a:latin typeface="Gotham Light" panose="02000603030000020004" pitchFamily="2" charset="0"/>
                <a:ea typeface="Times New Roman" panose="02020603050405020304" pitchFamily="18" charset="0"/>
              </a:rPr>
              <a:t>tu experiencia </a:t>
            </a:r>
          </a:p>
          <a:p>
            <a:pPr marL="8467">
              <a:spcBef>
                <a:spcPts val="67"/>
              </a:spcBef>
            </a:pPr>
            <a:r>
              <a:rPr lang="es-ES" sz="2800" b="0" dirty="0">
                <a:solidFill>
                  <a:srgbClr val="1E0A3C"/>
                </a:solidFill>
                <a:effectLst/>
                <a:latin typeface="Gotham Light" panose="02000603030000020004" pitchFamily="2" charset="0"/>
                <a:ea typeface="Times New Roman" panose="02020603050405020304" pitchFamily="18" charset="0"/>
              </a:rPr>
              <a:t>y opinión sobre el </a:t>
            </a:r>
            <a:r>
              <a:rPr lang="es-ES" sz="2800" b="0" dirty="0" err="1">
                <a:solidFill>
                  <a:srgbClr val="1E0A3C"/>
                </a:solidFill>
                <a:effectLst/>
                <a:latin typeface="Gotham Light" panose="02000603030000020004" pitchFamily="2" charset="0"/>
                <a:ea typeface="Times New Roman" panose="02020603050405020304" pitchFamily="18" charset="0"/>
              </a:rPr>
              <a:t>LabS</a:t>
            </a:r>
            <a:endParaRPr lang="es-ES" sz="2800" b="0" dirty="0">
              <a:solidFill>
                <a:srgbClr val="333333"/>
              </a:solidFill>
              <a:latin typeface="Gotham Light" panose="02000603030000020004" pitchFamily="2" charset="0"/>
              <a:cs typeface="Gotham Medium" pitchFamily="50" charset="0"/>
            </a:endParaRP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6FA07105-9F6A-C86A-2637-A182FAEAC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27" y="5816601"/>
            <a:ext cx="891773" cy="463151"/>
          </a:xfrm>
          <a:prstGeom prst="rect">
            <a:avLst/>
          </a:prstGeom>
        </p:spPr>
      </p:pic>
      <p:pic>
        <p:nvPicPr>
          <p:cNvPr id="6" name="Imagen 5" descr="Código QR&#10;&#10;Descripción generada automáticamente">
            <a:extLst>
              <a:ext uri="{FF2B5EF4-FFF2-40B4-BE49-F238E27FC236}">
                <a16:creationId xmlns:a16="http://schemas.microsoft.com/office/drawing/2014/main" id="{50C0413E-46A5-B9CE-0224-4649C2552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62" y="418406"/>
            <a:ext cx="4242070" cy="4242070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EA4CA00-156C-645B-AE5F-778E0FC6C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0536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1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6C22A5B-25B7-34F2-FB21-78F23DAFCE2C}"/>
              </a:ext>
            </a:extLst>
          </p:cNvPr>
          <p:cNvSpPr/>
          <p:nvPr/>
        </p:nvSpPr>
        <p:spPr>
          <a:xfrm>
            <a:off x="541" y="0"/>
            <a:ext cx="12190919" cy="1584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5C6D832-F6FE-C602-8D98-54DE4B18A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843" r="23419" b="15230"/>
          <a:stretch/>
        </p:blipFill>
        <p:spPr>
          <a:xfrm>
            <a:off x="5160001" y="-83185"/>
            <a:ext cx="7324351" cy="702437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05F0967-183A-8FD8-F22A-112723C14858}"/>
              </a:ext>
            </a:extLst>
          </p:cNvPr>
          <p:cNvSpPr txBox="1"/>
          <p:nvPr/>
        </p:nvSpPr>
        <p:spPr>
          <a:xfrm>
            <a:off x="480000" y="4451219"/>
            <a:ext cx="4228845" cy="6975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ES" sz="2400">
                <a:latin typeface="Gotham Bold" panose="02000803030000020004" pitchFamily="2" charset="0"/>
              </a:rPr>
              <a:t>915 758 448</a:t>
            </a:r>
          </a:p>
          <a:p>
            <a:pPr algn="r"/>
            <a:r>
              <a:rPr lang="es-ES" sz="2133">
                <a:latin typeface="Gotham Light" panose="02000603030000020004" pitchFamily="2" charset="0"/>
                <a:cs typeface="Gotham Medium" pitchFamily="50" charset="0"/>
              </a:rPr>
              <a:t>www.fundacionseres.org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BF6B847D-D7B0-1CD9-79A2-60875A4D5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45" y="2832000"/>
            <a:ext cx="1680000" cy="119902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9602F204-74F3-5AA5-DDA3-A04F113E0E88}"/>
              </a:ext>
            </a:extLst>
          </p:cNvPr>
          <p:cNvGrpSpPr/>
          <p:nvPr/>
        </p:nvGrpSpPr>
        <p:grpSpPr>
          <a:xfrm>
            <a:off x="581600" y="5640000"/>
            <a:ext cx="4228800" cy="360000"/>
            <a:chOff x="720000" y="8412230"/>
            <a:chExt cx="6343200" cy="540000"/>
          </a:xfrm>
        </p:grpSpPr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FDBB7087-2969-9F5D-CCFD-C753B922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507" y="8457230"/>
              <a:ext cx="449693" cy="450000"/>
            </a:xfrm>
            <a:prstGeom prst="rect">
              <a:avLst/>
            </a:prstGeom>
          </p:spPr>
        </p:pic>
        <p:pic>
          <p:nvPicPr>
            <p:cNvPr id="17" name="Imagen 16" descr="Logotipo, Icono&#10;&#10;Descripción generada automáticamente">
              <a:extLst>
                <a:ext uri="{FF2B5EF4-FFF2-40B4-BE49-F238E27FC236}">
                  <a16:creationId xmlns:a16="http://schemas.microsoft.com/office/drawing/2014/main" id="{5233D091-37D0-BD73-5423-EAAD135F9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200" y="8457230"/>
              <a:ext cx="449693" cy="45000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C268EA3-509A-3E5A-2EF0-F35D44ED4B32}"/>
                </a:ext>
              </a:extLst>
            </p:cNvPr>
            <p:cNvSpPr txBox="1"/>
            <p:nvPr/>
          </p:nvSpPr>
          <p:spPr>
            <a:xfrm>
              <a:off x="720000" y="8412230"/>
              <a:ext cx="5040000" cy="540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es-ES" sz="1867">
                  <a:solidFill>
                    <a:srgbClr val="00A6BB"/>
                  </a:solidFill>
                  <a:latin typeface="Gotham Light" panose="02000603030000020004" pitchFamily="2" charset="0"/>
                  <a:cs typeface="Gotham Medium" pitchFamily="50" charset="0"/>
                </a:rPr>
                <a:t>¡SÍGUENOS EN RRSS!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B1763C94-E0D5-54AC-2705-D50EB2227128}"/>
              </a:ext>
            </a:extLst>
          </p:cNvPr>
          <p:cNvSpPr txBox="1"/>
          <p:nvPr/>
        </p:nvSpPr>
        <p:spPr>
          <a:xfrm>
            <a:off x="7872000" y="2903400"/>
            <a:ext cx="384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>
                <a:solidFill>
                  <a:srgbClr val="000000"/>
                </a:solidFill>
                <a:latin typeface="Gotham Bold" panose="02000803030000020004" pitchFamily="2" charset="0"/>
              </a:rPr>
              <a:t>¡Muchas gracias</a:t>
            </a:r>
          </a:p>
          <a:p>
            <a:pPr algn="ctr"/>
            <a:r>
              <a:rPr lang="es-ES" sz="3200">
                <a:solidFill>
                  <a:srgbClr val="000000"/>
                </a:solidFill>
                <a:latin typeface="Gotham Bold" panose="02000803030000020004" pitchFamily="2" charset="0"/>
              </a:rPr>
              <a:t>por participar!</a:t>
            </a:r>
          </a:p>
        </p:txBody>
      </p:sp>
    </p:spTree>
    <p:extLst>
      <p:ext uri="{BB962C8B-B14F-4D97-AF65-F5344CB8AC3E}">
        <p14:creationId xmlns:p14="http://schemas.microsoft.com/office/powerpoint/2010/main" val="148710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83EC3F-4503-A250-ECB8-13C195A9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-24000" y="0"/>
            <a:ext cx="12240000" cy="2400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208682-F790-E19F-E212-C135A7F42F4B}"/>
              </a:ext>
            </a:extLst>
          </p:cNvPr>
          <p:cNvSpPr/>
          <p:nvPr/>
        </p:nvSpPr>
        <p:spPr>
          <a:xfrm>
            <a:off x="816000" y="1680000"/>
            <a:ext cx="10560000" cy="36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555184-C6DA-0E7A-430C-AFE56E2B5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5" t="3923" r="28640" b="53304"/>
          <a:stretch/>
        </p:blipFill>
        <p:spPr>
          <a:xfrm>
            <a:off x="2743920" y="2040000"/>
            <a:ext cx="1920000" cy="1920000"/>
          </a:xfrm>
          <a:prstGeom prst="ellipse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911F6D-AD68-7828-7356-2A276E38BB72}"/>
              </a:ext>
            </a:extLst>
          </p:cNvPr>
          <p:cNvSpPr txBox="1"/>
          <p:nvPr/>
        </p:nvSpPr>
        <p:spPr>
          <a:xfrm>
            <a:off x="1303920" y="4080000"/>
            <a:ext cx="4800000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Ana Sainz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Directora General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Fundación SERES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8FCAE3D-C28A-B4DB-22AF-FB10E0F98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4723401-37BF-9B84-46A9-C0394286D99C}"/>
              </a:ext>
            </a:extLst>
          </p:cNvPr>
          <p:cNvSpPr txBox="1">
            <a:spLocks/>
          </p:cNvSpPr>
          <p:nvPr/>
        </p:nvSpPr>
        <p:spPr>
          <a:xfrm>
            <a:off x="808080" y="868512"/>
            <a:ext cx="1056000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dirty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El </a:t>
            </a:r>
            <a:r>
              <a:rPr lang="es-ES" sz="3200" b="0" dirty="0" err="1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LabS</a:t>
            </a:r>
            <a:r>
              <a:rPr lang="es-ES" sz="3200" b="0" dirty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 Comunicación ESG y Confianza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AE241C-5375-BDC7-118E-8E80B528F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8923" r="34560" b="43488"/>
          <a:stretch/>
        </p:blipFill>
        <p:spPr>
          <a:xfrm>
            <a:off x="7528080" y="2040000"/>
            <a:ext cx="1920000" cy="1920000"/>
          </a:xfrm>
          <a:prstGeom prst="ellipse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DDA79B0-ADF4-2B39-F1C0-8F024CDEA142}"/>
              </a:ext>
            </a:extLst>
          </p:cNvPr>
          <p:cNvSpPr txBox="1"/>
          <p:nvPr/>
        </p:nvSpPr>
        <p:spPr>
          <a:xfrm>
            <a:off x="6088080" y="4080000"/>
            <a:ext cx="4800000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Sandra Sotillo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Fundadora y directora ejecutiva</a:t>
            </a:r>
          </a:p>
          <a:p>
            <a:pPr algn="ctr"/>
            <a:r>
              <a:rPr lang="es-ES" dirty="0" err="1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TrustMaker</a:t>
            </a:r>
            <a:endParaRPr lang="es-ES" dirty="0">
              <a:solidFill>
                <a:srgbClr val="333333"/>
              </a:solidFill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20E5486-4609-81A0-C330-843EBE884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11712"/>
            <a:ext cx="1153029" cy="4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0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E9019C4-4DF0-B9D5-4B5F-0ED9DC744E52}"/>
              </a:ext>
            </a:extLst>
          </p:cNvPr>
          <p:cNvSpPr/>
          <p:nvPr/>
        </p:nvSpPr>
        <p:spPr>
          <a:xfrm>
            <a:off x="1081" y="5411315"/>
            <a:ext cx="12749719" cy="2116591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F4006C8B-6FA8-9D35-5429-E8FF27FE32B1}"/>
              </a:ext>
            </a:extLst>
          </p:cNvPr>
          <p:cNvSpPr txBox="1">
            <a:spLocks/>
          </p:cNvSpPr>
          <p:nvPr/>
        </p:nvSpPr>
        <p:spPr>
          <a:xfrm>
            <a:off x="944594" y="482600"/>
            <a:ext cx="5608606" cy="10062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err="1">
                <a:solidFill>
                  <a:srgbClr val="343434"/>
                </a:solidFill>
                <a:latin typeface="Gotham Bold" panose="02000803030000020004" pitchFamily="2" charset="0"/>
                <a:cs typeface="Gotham Medium" pitchFamily="50" charset="0"/>
              </a:rPr>
              <a:t>LabS</a:t>
            </a:r>
            <a:r>
              <a:rPr lang="es-ES" sz="3200" b="0">
                <a:solidFill>
                  <a:srgbClr val="343434"/>
                </a:solidFill>
                <a:latin typeface="Gotham Bold" panose="02000803030000020004" pitchFamily="2" charset="0"/>
                <a:cs typeface="Gotham Medium" pitchFamily="50" charset="0"/>
              </a:rPr>
              <a:t> Comunicación ESG </a:t>
            </a:r>
          </a:p>
          <a:p>
            <a:pPr marL="8467">
              <a:spcBef>
                <a:spcPts val="67"/>
              </a:spcBef>
            </a:pPr>
            <a:r>
              <a:rPr lang="es-ES" sz="3200" b="0">
                <a:solidFill>
                  <a:srgbClr val="343434"/>
                </a:solidFill>
                <a:latin typeface="Gotham Bold" panose="02000803030000020004" pitchFamily="2" charset="0"/>
                <a:cs typeface="Gotham Medium" pitchFamily="50" charset="0"/>
              </a:rPr>
              <a:t>y confianza</a:t>
            </a:r>
            <a:endParaRPr lang="es-ES" sz="3200">
              <a:solidFill>
                <a:srgbClr val="343434"/>
              </a:solidFill>
              <a:latin typeface="Gotham Bold" panose="02000803030000020004" pitchFamily="2" charset="0"/>
              <a:cs typeface="Gotham Medium" pitchFamily="50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76E7B9A-D3F2-625B-A898-F054DEBC7F32}"/>
              </a:ext>
            </a:extLst>
          </p:cNvPr>
          <p:cNvSpPr/>
          <p:nvPr/>
        </p:nvSpPr>
        <p:spPr>
          <a:xfrm>
            <a:off x="479005" y="4834390"/>
            <a:ext cx="4956595" cy="1490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AFBAED-22D3-1E9A-CD81-4BAECC68BAE2}"/>
              </a:ext>
            </a:extLst>
          </p:cNvPr>
          <p:cNvSpPr txBox="1"/>
          <p:nvPr/>
        </p:nvSpPr>
        <p:spPr>
          <a:xfrm>
            <a:off x="879304" y="1853477"/>
            <a:ext cx="5216696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33" dirty="0">
                <a:latin typeface="Gotham Light" panose="02000603030000020004" pitchFamily="2" charset="0"/>
              </a:rPr>
              <a:t>Un espacio para reflexionar, compartir y profundizar en la evolución de la confianza y los retos de la comunicación de los factores ESG para las empresas, así como maximizar los mensajes vinculados con el compromiso social.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E6C21A-90E7-D759-2F9A-BB7042620082}"/>
              </a:ext>
            </a:extLst>
          </p:cNvPr>
          <p:cNvSpPr txBox="1"/>
          <p:nvPr/>
        </p:nvSpPr>
        <p:spPr>
          <a:xfrm>
            <a:off x="1567204" y="4775727"/>
            <a:ext cx="3700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>
                <a:solidFill>
                  <a:srgbClr val="343434"/>
                </a:solidFill>
                <a:latin typeface="Gotham Medium" pitchFamily="50" charset="0"/>
                <a:cs typeface="Gotham Medium" pitchFamily="50" charset="0"/>
              </a:rPr>
              <a:t>Evolución y estado de la </a:t>
            </a:r>
          </a:p>
          <a:p>
            <a:r>
              <a:rPr lang="es-ES" sz="1600">
                <a:solidFill>
                  <a:srgbClr val="343434"/>
                </a:solidFill>
                <a:latin typeface="Gotham Medium" pitchFamily="50" charset="0"/>
                <a:cs typeface="Gotham Medium" pitchFamily="50" charset="0"/>
              </a:rPr>
              <a:t>confianza en ESG</a:t>
            </a:r>
          </a:p>
        </p:txBody>
      </p:sp>
      <p:pic>
        <p:nvPicPr>
          <p:cNvPr id="57" name="Imagen 56" descr="Dibujo en blanco y negro con la boca abierta&#10;&#10;Descripción generada automáticamente con confianza baja">
            <a:extLst>
              <a:ext uri="{FF2B5EF4-FFF2-40B4-BE49-F238E27FC236}">
                <a16:creationId xmlns:a16="http://schemas.microsoft.com/office/drawing/2014/main" id="{8FB67FCA-EF8D-269B-C8FC-66BF67AED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827" y="5816601"/>
            <a:ext cx="891773" cy="463151"/>
          </a:xfrm>
          <a:prstGeom prst="rect">
            <a:avLst/>
          </a:prstGeom>
        </p:spPr>
      </p:pic>
      <p:pic>
        <p:nvPicPr>
          <p:cNvPr id="9" name="Gráfico 8" descr="Bombilla y lápiz con relleno sólido">
            <a:extLst>
              <a:ext uri="{FF2B5EF4-FFF2-40B4-BE49-F238E27FC236}">
                <a16:creationId xmlns:a16="http://schemas.microsoft.com/office/drawing/2014/main" id="{A49DDAE5-351B-41AF-85A4-5E05BFB3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594" y="4793703"/>
            <a:ext cx="454431" cy="454431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8A08FC3A-CF65-0F95-7698-65B900750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12" y="5799959"/>
            <a:ext cx="1164155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D83EC3F-4503-A250-ECB8-13C195A93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" y="-149117"/>
            <a:ext cx="12228312" cy="8369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6B0B3A-4C58-D6B9-C120-691746C6BCC1}"/>
              </a:ext>
            </a:extLst>
          </p:cNvPr>
          <p:cNvSpPr/>
          <p:nvPr/>
        </p:nvSpPr>
        <p:spPr>
          <a:xfrm>
            <a:off x="-24000" y="0"/>
            <a:ext cx="12240000" cy="2400000"/>
          </a:xfrm>
          <a:prstGeom prst="rect">
            <a:avLst/>
          </a:prstGeom>
          <a:solidFill>
            <a:srgbClr val="00A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208682-F790-E19F-E212-C135A7F42F4B}"/>
              </a:ext>
            </a:extLst>
          </p:cNvPr>
          <p:cNvSpPr/>
          <p:nvPr/>
        </p:nvSpPr>
        <p:spPr>
          <a:xfrm>
            <a:off x="816000" y="1680000"/>
            <a:ext cx="10560000" cy="36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911F6D-AD68-7828-7356-2A276E38BB72}"/>
              </a:ext>
            </a:extLst>
          </p:cNvPr>
          <p:cNvSpPr txBox="1"/>
          <p:nvPr/>
        </p:nvSpPr>
        <p:spPr>
          <a:xfrm>
            <a:off x="1303920" y="4080000"/>
            <a:ext cx="4800000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Sandra Sotillo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Fundadora y 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directora ejecutiva</a:t>
            </a:r>
          </a:p>
          <a:p>
            <a:pPr algn="ctr"/>
            <a:r>
              <a:rPr lang="es-ES" dirty="0" err="1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TrustMaker</a:t>
            </a:r>
            <a:endParaRPr lang="es-ES" dirty="0">
              <a:solidFill>
                <a:srgbClr val="333333"/>
              </a:solidFill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8FCAE3D-C28A-B4DB-22AF-FB10E0F98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99" y="5816601"/>
            <a:ext cx="891773" cy="46315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4723401-37BF-9B84-46A9-C0394286D99C}"/>
              </a:ext>
            </a:extLst>
          </p:cNvPr>
          <p:cNvSpPr txBox="1">
            <a:spLocks/>
          </p:cNvSpPr>
          <p:nvPr/>
        </p:nvSpPr>
        <p:spPr>
          <a:xfrm>
            <a:off x="808080" y="868512"/>
            <a:ext cx="10560000" cy="5009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lvl1pPr>
              <a:defRPr sz="8000" b="1" i="0">
                <a:solidFill>
                  <a:srgbClr val="1C1C1B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8467">
              <a:spcBef>
                <a:spcPts val="67"/>
              </a:spcBef>
            </a:pPr>
            <a:r>
              <a:rPr lang="es-ES" sz="3200" b="0" dirty="0">
                <a:solidFill>
                  <a:schemeClr val="bg1"/>
                </a:solidFill>
                <a:latin typeface="Gotham Bold" panose="02000803030000020004" pitchFamily="2" charset="0"/>
                <a:cs typeface="Gotham Medium" pitchFamily="50" charset="0"/>
              </a:rPr>
              <a:t>Comunicación ESG generadora de confianza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AE241C-5375-BDC7-118E-8E80B528FE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0" t="7634" r="32145" b="49506"/>
          <a:stretch/>
        </p:blipFill>
        <p:spPr>
          <a:xfrm>
            <a:off x="7528080" y="2040000"/>
            <a:ext cx="1920000" cy="1920000"/>
          </a:xfrm>
          <a:prstGeom prst="ellipse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DDA79B0-ADF4-2B39-F1C0-8F024CDEA142}"/>
              </a:ext>
            </a:extLst>
          </p:cNvPr>
          <p:cNvSpPr txBox="1"/>
          <p:nvPr/>
        </p:nvSpPr>
        <p:spPr>
          <a:xfrm>
            <a:off x="6088080" y="4080000"/>
            <a:ext cx="4800000" cy="108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" dirty="0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Elena Carreras</a:t>
            </a:r>
          </a:p>
          <a:p>
            <a:pPr algn="ctr"/>
            <a:r>
              <a:rPr lang="es-ES" dirty="0">
                <a:solidFill>
                  <a:srgbClr val="333333"/>
                </a:solidFill>
                <a:latin typeface="Gotham Light" pitchFamily="50" charset="0"/>
                <a:ea typeface="Calibri" panose="020F0502020204030204" pitchFamily="34" charset="0"/>
                <a:cs typeface="Gotham Light" pitchFamily="50" charset="0"/>
              </a:rPr>
              <a:t>Responsable de sostenibilidad y directora de proyectos</a:t>
            </a:r>
          </a:p>
          <a:p>
            <a:pPr algn="ctr"/>
            <a:r>
              <a:rPr lang="es-ES" dirty="0" err="1">
                <a:solidFill>
                  <a:srgbClr val="333333"/>
                </a:solidFill>
                <a:latin typeface="Gotham Medium" pitchFamily="50" charset="0"/>
                <a:ea typeface="Calibri" panose="020F0502020204030204" pitchFamily="34" charset="0"/>
                <a:cs typeface="Gotham Medium" pitchFamily="50" charset="0"/>
              </a:rPr>
              <a:t>TrustMaker</a:t>
            </a:r>
            <a:endParaRPr lang="es-ES" dirty="0">
              <a:solidFill>
                <a:srgbClr val="333333"/>
              </a:solidFill>
              <a:latin typeface="Gotham Medium" pitchFamily="50" charset="0"/>
              <a:ea typeface="Calibri" panose="020F0502020204030204" pitchFamily="34" charset="0"/>
              <a:cs typeface="Gotham Medium" pitchFamily="50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20E5486-4609-81A0-C330-843EBE884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21" y="5811712"/>
            <a:ext cx="1153029" cy="4870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A1B3AD-3AAF-63B7-754E-3ADF2DAE3C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7" t="8923" r="34560" b="43488"/>
          <a:stretch/>
        </p:blipFill>
        <p:spPr>
          <a:xfrm>
            <a:off x="2738076" y="2040000"/>
            <a:ext cx="1920000" cy="19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404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06D4619B-7C4D-F705-1D69-D84E01E475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5222044" cy="5525089"/>
          </a:xfrm>
          <a:prstGeom prst="round1Rect">
            <a:avLst>
              <a:gd name="adj" fmla="val 7031"/>
            </a:avLst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B9F58C20-4932-7F44-2AD1-3E7B85A668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525852"/>
            <a:ext cx="5222044" cy="1345611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58E6890A-529D-7663-E5F6-58E091F1DF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5400000">
            <a:off x="4505984" y="4794619"/>
            <a:ext cx="591098" cy="590752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C99B16E6-0E2A-E8F2-E5A7-87E95F932E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flipH="1">
            <a:off x="504414" y="1128184"/>
            <a:ext cx="45719" cy="2016000"/>
          </a:xfrm>
        </p:spPr>
        <p:txBody>
          <a:bodyPr/>
          <a:lstStyle/>
          <a:p>
            <a:endParaRPr lang="es-ES_tradnl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BCD27D7C-57E1-C4BA-9B70-EEF773A51F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9599" y="1065543"/>
            <a:ext cx="3776941" cy="2390643"/>
          </a:xfrm>
        </p:spPr>
        <p:txBody>
          <a:bodyPr/>
          <a:lstStyle/>
          <a:p>
            <a:r>
              <a:rPr lang="es-ES_tradnl" sz="4400" dirty="0"/>
              <a:t>Comunicación ESG generadora de confianza</a:t>
            </a:r>
          </a:p>
          <a:p>
            <a:r>
              <a:rPr lang="es-ES_tradnl" sz="1600" dirty="0"/>
              <a:t>Análisis del estado actual y claves para una comunicación ESG más confiable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CF126F7-008C-4FF0-5E7B-D64F7F0A9D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5304" y="4081135"/>
            <a:ext cx="4103544" cy="5910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 b="1" dirty="0" err="1">
                <a:latin typeface="Montserrat SemiBold" pitchFamily="2" charset="77"/>
                <a:cs typeface="Segoe UI Semibold" panose="020B0502040204020203" pitchFamily="34" charset="0"/>
              </a:rPr>
              <a:t>LabS</a:t>
            </a:r>
            <a:br>
              <a:rPr lang="es-ES_tradnl" b="1" dirty="0">
                <a:latin typeface="Montserrat SemiBold" pitchFamily="2" charset="77"/>
                <a:cs typeface="Segoe UI Semibold" panose="020B0502040204020203" pitchFamily="34" charset="0"/>
              </a:rPr>
            </a:br>
            <a:r>
              <a:rPr lang="es-ES_tradnl" b="1" dirty="0">
                <a:latin typeface="Montserrat SemiBold" pitchFamily="2" charset="77"/>
                <a:cs typeface="Segoe UI Semibold" panose="020B0502040204020203" pitchFamily="34" charset="0"/>
              </a:rPr>
              <a:t>Comunicación ESG y Confianza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5DC2F035-8430-347F-D89A-6CAAA6DC33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103" y="5103803"/>
            <a:ext cx="3677795" cy="253002"/>
          </a:xfrm>
        </p:spPr>
        <p:txBody>
          <a:bodyPr/>
          <a:lstStyle/>
          <a:p>
            <a:r>
              <a:rPr lang="es-ES_tradnl" dirty="0"/>
              <a:t>OCTUBRE, 2023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7037DB13-4587-300E-2756-2D59301CA8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440DE8DD-CFC4-CBA5-B1DD-E88CA0E701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778" y="5532209"/>
            <a:ext cx="0" cy="1023371"/>
          </a:xfrm>
        </p:spPr>
        <p:txBody>
          <a:bodyPr/>
          <a:lstStyle/>
          <a:p>
            <a:endParaRPr lang="es-ES_tradnl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113D811F-0E4E-E74A-4BA4-827899FEA7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5400000" flipH="1">
            <a:off x="2883778" y="4196877"/>
            <a:ext cx="0" cy="47160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0A77AD6A-7E39-A408-99C2-6E234C68B1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5778" y="321466"/>
            <a:ext cx="0" cy="5210743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08415B22-F223-BDC0-9568-65E25642A60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5400000">
            <a:off x="6096778" y="-5252630"/>
            <a:ext cx="0" cy="111420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EE91E913-DE90-BD0F-0D90-297086CFC3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EC8F77A6-BC5A-F518-C825-17BF3F8EF7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 flipH="1">
            <a:off x="8446379" y="3314877"/>
            <a:ext cx="0" cy="6480000"/>
          </a:xfrm>
        </p:spPr>
        <p:txBody>
          <a:bodyPr/>
          <a:lstStyle/>
          <a:p>
            <a:endParaRPr lang="es-ES_trad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483A51-02D0-BB6B-B0FE-DF7E796D5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2" b="27067"/>
          <a:stretch/>
        </p:blipFill>
        <p:spPr bwMode="auto">
          <a:xfrm>
            <a:off x="3286898" y="5800110"/>
            <a:ext cx="1445425" cy="6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8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FA01CA74-3F76-7406-08A3-8B6F51A90EBB}"/>
              </a:ext>
            </a:extLst>
          </p:cNvPr>
          <p:cNvGrpSpPr/>
          <p:nvPr/>
        </p:nvGrpSpPr>
        <p:grpSpPr>
          <a:xfrm>
            <a:off x="3213463" y="1314390"/>
            <a:ext cx="8376671" cy="4743027"/>
            <a:chOff x="3213463" y="1288258"/>
            <a:chExt cx="8376671" cy="4743027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7DBC868E-5A62-8389-5EC3-97B205E30299}"/>
                </a:ext>
              </a:extLst>
            </p:cNvPr>
            <p:cNvSpPr/>
            <p:nvPr/>
          </p:nvSpPr>
          <p:spPr>
            <a:xfrm>
              <a:off x="5024220" y="1288258"/>
              <a:ext cx="4646785" cy="4646785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475D8A3A-FEDF-BCBB-B2F7-FA01D08BBA7C}"/>
                </a:ext>
              </a:extLst>
            </p:cNvPr>
            <p:cNvSpPr/>
            <p:nvPr/>
          </p:nvSpPr>
          <p:spPr>
            <a:xfrm>
              <a:off x="5959726" y="2223764"/>
              <a:ext cx="2775772" cy="2775772"/>
            </a:xfrm>
            <a:prstGeom prst="ellipse">
              <a:avLst/>
            </a:prstGeom>
            <a:noFill/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DC72FBB8-A6E3-5A00-37DD-C953BBF43182}"/>
                </a:ext>
              </a:extLst>
            </p:cNvPr>
            <p:cNvGrpSpPr/>
            <p:nvPr/>
          </p:nvGrpSpPr>
          <p:grpSpPr>
            <a:xfrm>
              <a:off x="8611597" y="3341125"/>
              <a:ext cx="529023" cy="541050"/>
              <a:chOff x="8837801" y="3337419"/>
              <a:chExt cx="529023" cy="541050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B530F432-7900-DEA5-BC42-7AD37C8A9A6C}"/>
                  </a:ext>
                </a:extLst>
              </p:cNvPr>
              <p:cNvGrpSpPr/>
              <p:nvPr/>
            </p:nvGrpSpPr>
            <p:grpSpPr>
              <a:xfrm>
                <a:off x="8837801" y="3337419"/>
                <a:ext cx="529023" cy="541050"/>
                <a:chOff x="2111809" y="3407852"/>
                <a:chExt cx="507879" cy="470184"/>
              </a:xfrm>
            </p:grpSpPr>
            <p:sp>
              <p:nvSpPr>
                <p:cNvPr id="23" name="Elipse 17">
                  <a:extLst>
                    <a:ext uri="{FF2B5EF4-FFF2-40B4-BE49-F238E27FC236}">
                      <a16:creationId xmlns:a16="http://schemas.microsoft.com/office/drawing/2014/main" id="{3A0E480E-AA52-9828-ACDE-2726B4393C79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4" name="Elipse 23">
                  <a:extLst>
                    <a:ext uri="{FF2B5EF4-FFF2-40B4-BE49-F238E27FC236}">
                      <a16:creationId xmlns:a16="http://schemas.microsoft.com/office/drawing/2014/main" id="{BE0F0DCC-3213-3A15-6F80-73A6E85E9155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75DA90B-89AB-A5EF-9EB0-45A8985E8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2575" y="3436703"/>
                <a:ext cx="316726" cy="349896"/>
              </a:xfrm>
              <a:prstGeom prst="rect">
                <a:avLst/>
              </a:prstGeom>
            </p:spPr>
          </p:pic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03100E8-E612-1668-7ECB-EDD6B7272452}"/>
                </a:ext>
              </a:extLst>
            </p:cNvPr>
            <p:cNvGrpSpPr/>
            <p:nvPr/>
          </p:nvGrpSpPr>
          <p:grpSpPr>
            <a:xfrm>
              <a:off x="5510580" y="3341125"/>
              <a:ext cx="529023" cy="541050"/>
              <a:chOff x="5510580" y="3371357"/>
              <a:chExt cx="529023" cy="541050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6C81079D-3C14-A1F0-A164-51015F587E85}"/>
                  </a:ext>
                </a:extLst>
              </p:cNvPr>
              <p:cNvGrpSpPr/>
              <p:nvPr/>
            </p:nvGrpSpPr>
            <p:grpSpPr>
              <a:xfrm>
                <a:off x="5510580" y="3371357"/>
                <a:ext cx="529023" cy="541050"/>
                <a:chOff x="2111809" y="3407852"/>
                <a:chExt cx="507879" cy="470184"/>
              </a:xfrm>
            </p:grpSpPr>
            <p:sp>
              <p:nvSpPr>
                <p:cNvPr id="29" name="Elipse 17">
                  <a:extLst>
                    <a:ext uri="{FF2B5EF4-FFF2-40B4-BE49-F238E27FC236}">
                      <a16:creationId xmlns:a16="http://schemas.microsoft.com/office/drawing/2014/main" id="{4F1FF029-2D63-0152-5D7A-51FC7FC83C5D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0DDCC64E-C4D2-DCF3-5BB4-E5595B376C90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37081EE-FC59-08EF-6FA3-1BB60F32C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8228" y="3477149"/>
                <a:ext cx="283809" cy="313532"/>
              </a:xfrm>
              <a:prstGeom prst="rect">
                <a:avLst/>
              </a:prstGeom>
            </p:spPr>
          </p:pic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F093EA0-F340-FA25-FFE5-D4888C753FE5}"/>
                </a:ext>
              </a:extLst>
            </p:cNvPr>
            <p:cNvGrpSpPr/>
            <p:nvPr/>
          </p:nvGrpSpPr>
          <p:grpSpPr>
            <a:xfrm>
              <a:off x="6273863" y="4737223"/>
              <a:ext cx="529023" cy="541050"/>
              <a:chOff x="6161556" y="4968132"/>
              <a:chExt cx="529023" cy="541050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14AB3B2-7956-B686-B412-6B73EB103B37}"/>
                  </a:ext>
                </a:extLst>
              </p:cNvPr>
              <p:cNvGrpSpPr/>
              <p:nvPr/>
            </p:nvGrpSpPr>
            <p:grpSpPr>
              <a:xfrm>
                <a:off x="6161556" y="4968132"/>
                <a:ext cx="529023" cy="541050"/>
                <a:chOff x="2111809" y="3407852"/>
                <a:chExt cx="507879" cy="470184"/>
              </a:xfrm>
            </p:grpSpPr>
            <p:sp>
              <p:nvSpPr>
                <p:cNvPr id="27" name="Elipse 17">
                  <a:extLst>
                    <a:ext uri="{FF2B5EF4-FFF2-40B4-BE49-F238E27FC236}">
                      <a16:creationId xmlns:a16="http://schemas.microsoft.com/office/drawing/2014/main" id="{ACCB45F0-C42D-C116-F4EF-432305659B04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644B3C05-D861-47A1-120F-C9C5333CDB1C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DFF40B50-3A4E-8EB0-BD17-5FB0F884C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1321" y="5087012"/>
                <a:ext cx="314654" cy="305665"/>
              </a:xfrm>
              <a:prstGeom prst="rect">
                <a:avLst/>
              </a:prstGeom>
            </p:spPr>
          </p:pic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0A3406A9-FFBF-5C31-AB14-54F4275B2C91}"/>
                </a:ext>
              </a:extLst>
            </p:cNvPr>
            <p:cNvGrpSpPr/>
            <p:nvPr/>
          </p:nvGrpSpPr>
          <p:grpSpPr>
            <a:xfrm>
              <a:off x="7851872" y="4737223"/>
              <a:ext cx="529023" cy="541050"/>
              <a:chOff x="8057572" y="4971103"/>
              <a:chExt cx="529023" cy="541050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AFDD8F0A-2CD1-B301-C1B0-0E06564D31CA}"/>
                  </a:ext>
                </a:extLst>
              </p:cNvPr>
              <p:cNvGrpSpPr/>
              <p:nvPr/>
            </p:nvGrpSpPr>
            <p:grpSpPr>
              <a:xfrm>
                <a:off x="8057572" y="4971103"/>
                <a:ext cx="529023" cy="541050"/>
                <a:chOff x="2111809" y="3407852"/>
                <a:chExt cx="507879" cy="470184"/>
              </a:xfrm>
            </p:grpSpPr>
            <p:sp>
              <p:nvSpPr>
                <p:cNvPr id="19" name="Elipse 17">
                  <a:extLst>
                    <a:ext uri="{FF2B5EF4-FFF2-40B4-BE49-F238E27FC236}">
                      <a16:creationId xmlns:a16="http://schemas.microsoft.com/office/drawing/2014/main" id="{F2512B3E-5198-E1BD-9245-ACADE6F3D700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883AC388-B639-222D-8BE2-92E5D658E47A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2F491FA8-FC6D-4DCA-9581-76EC736F4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6275" y="5068135"/>
                <a:ext cx="307326" cy="330954"/>
              </a:xfrm>
              <a:prstGeom prst="rect">
                <a:avLst/>
              </a:prstGeom>
            </p:spPr>
          </p:pic>
        </p:grp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8AC65C0-5F42-FA7C-14FA-654529291FC1}"/>
                </a:ext>
              </a:extLst>
            </p:cNvPr>
            <p:cNvGrpSpPr/>
            <p:nvPr/>
          </p:nvGrpSpPr>
          <p:grpSpPr>
            <a:xfrm>
              <a:off x="6273863" y="2017119"/>
              <a:ext cx="529023" cy="541050"/>
              <a:chOff x="6246154" y="1804683"/>
              <a:chExt cx="529023" cy="541050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C514BF07-AF38-B0EF-1258-5354EE676613}"/>
                  </a:ext>
                </a:extLst>
              </p:cNvPr>
              <p:cNvGrpSpPr/>
              <p:nvPr/>
            </p:nvGrpSpPr>
            <p:grpSpPr>
              <a:xfrm>
                <a:off x="6246154" y="1804683"/>
                <a:ext cx="529023" cy="541050"/>
                <a:chOff x="2111809" y="3407852"/>
                <a:chExt cx="507879" cy="470184"/>
              </a:xfrm>
            </p:grpSpPr>
            <p:sp>
              <p:nvSpPr>
                <p:cNvPr id="21" name="Elipse 17">
                  <a:extLst>
                    <a:ext uri="{FF2B5EF4-FFF2-40B4-BE49-F238E27FC236}">
                      <a16:creationId xmlns:a16="http://schemas.microsoft.com/office/drawing/2014/main" id="{F4D61EEB-6F76-06EA-47CF-FE09ADC42932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850EEDB3-0DD6-14DE-9D7E-039C4D0A7F71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F33B6F23-D435-969F-DA24-3E97E6604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4006" y="1893455"/>
                <a:ext cx="305687" cy="337699"/>
              </a:xfrm>
              <a:prstGeom prst="rect">
                <a:avLst/>
              </a:prstGeom>
            </p:spPr>
          </p:pic>
        </p:grp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523C7FF3-2AE3-92C8-802F-2EFA5635B15E}"/>
                </a:ext>
              </a:extLst>
            </p:cNvPr>
            <p:cNvGrpSpPr/>
            <p:nvPr/>
          </p:nvGrpSpPr>
          <p:grpSpPr>
            <a:xfrm>
              <a:off x="7851872" y="2017119"/>
              <a:ext cx="529023" cy="541050"/>
              <a:chOff x="7911908" y="1804683"/>
              <a:chExt cx="529023" cy="541050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03754BE-15DB-1F11-CB73-E66420C33279}"/>
                  </a:ext>
                </a:extLst>
              </p:cNvPr>
              <p:cNvGrpSpPr/>
              <p:nvPr/>
            </p:nvGrpSpPr>
            <p:grpSpPr>
              <a:xfrm>
                <a:off x="7911908" y="1804683"/>
                <a:ext cx="529023" cy="541050"/>
                <a:chOff x="2111809" y="3407852"/>
                <a:chExt cx="507879" cy="470184"/>
              </a:xfrm>
            </p:grpSpPr>
            <p:sp>
              <p:nvSpPr>
                <p:cNvPr id="25" name="Elipse 17">
                  <a:extLst>
                    <a:ext uri="{FF2B5EF4-FFF2-40B4-BE49-F238E27FC236}">
                      <a16:creationId xmlns:a16="http://schemas.microsoft.com/office/drawing/2014/main" id="{9ED77CCC-45E1-6C7D-141B-37BF5A98404F}"/>
                    </a:ext>
                  </a:extLst>
                </p:cNvPr>
                <p:cNvSpPr/>
                <p:nvPr/>
              </p:nvSpPr>
              <p:spPr>
                <a:xfrm>
                  <a:off x="2135832" y="3440049"/>
                  <a:ext cx="483856" cy="4379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6" name="Elipse 25">
                  <a:extLst>
                    <a:ext uri="{FF2B5EF4-FFF2-40B4-BE49-F238E27FC236}">
                      <a16:creationId xmlns:a16="http://schemas.microsoft.com/office/drawing/2014/main" id="{0C2B24C7-5F47-DC5F-E877-8345EE17174A}"/>
                    </a:ext>
                  </a:extLst>
                </p:cNvPr>
                <p:cNvSpPr/>
                <p:nvPr/>
              </p:nvSpPr>
              <p:spPr>
                <a:xfrm>
                  <a:off x="2111809" y="3407852"/>
                  <a:ext cx="483856" cy="437987"/>
                </a:xfrm>
                <a:prstGeom prst="ellipse">
                  <a:avLst/>
                </a:prstGeom>
                <a:noFill/>
                <a:ln w="6350">
                  <a:solidFill>
                    <a:schemeClr val="tx2"/>
                  </a:solidFill>
                  <a:prstDash val="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</p:grp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09D3CEB4-1B57-5ADB-325C-E70A05252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0451" y="1911350"/>
                <a:ext cx="278422" cy="307580"/>
              </a:xfrm>
              <a:prstGeom prst="rect">
                <a:avLst/>
              </a:prstGeom>
            </p:spPr>
          </p:pic>
        </p:grp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01374E1C-1642-5FA5-2D73-3451B3F6B1DB}"/>
                </a:ext>
              </a:extLst>
            </p:cNvPr>
            <p:cNvSpPr/>
            <p:nvPr/>
          </p:nvSpPr>
          <p:spPr>
            <a:xfrm>
              <a:off x="6508903" y="2772941"/>
              <a:ext cx="1677419" cy="16774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3BE1807E-D06B-4DFB-0FF5-04DA1D260AB5}"/>
                </a:ext>
              </a:extLst>
            </p:cNvPr>
            <p:cNvSpPr txBox="1"/>
            <p:nvPr/>
          </p:nvSpPr>
          <p:spPr>
            <a:xfrm>
              <a:off x="8440202" y="1360151"/>
              <a:ext cx="2347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Obliga (por regulación) a la </a:t>
              </a:r>
              <a:r>
                <a:rPr lang="es-ES_tradnl" sz="1600" b="1" dirty="0">
                  <a:solidFill>
                    <a:schemeClr val="accent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adopción de buenas prácticas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E53F0313-AE42-ED05-4139-A533EA0FE67E}"/>
                </a:ext>
              </a:extLst>
            </p:cNvPr>
            <p:cNvSpPr txBox="1"/>
            <p:nvPr/>
          </p:nvSpPr>
          <p:spPr>
            <a:xfrm>
              <a:off x="4065837" y="1360151"/>
              <a:ext cx="2125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Da respuesta a las </a:t>
              </a:r>
              <a:r>
                <a:rPr lang="es-ES_tradnl" sz="1600" b="1" dirty="0">
                  <a:solidFill>
                    <a:schemeClr val="accent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necesidades y demandas sociales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4BC8F8A-BEC9-5498-F628-EA5B94326A31}"/>
                </a:ext>
              </a:extLst>
            </p:cNvPr>
            <p:cNvSpPr txBox="1"/>
            <p:nvPr/>
          </p:nvSpPr>
          <p:spPr>
            <a:xfrm>
              <a:off x="9242370" y="3210248"/>
              <a:ext cx="23477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400" b="1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defRPr>
              </a:lvl1pPr>
            </a:lstStyle>
            <a:p>
              <a:r>
                <a:rPr lang="es-ES_tradnl" sz="1600" dirty="0"/>
                <a:t>Centra el foco en </a:t>
              </a:r>
              <a:r>
                <a:rPr lang="es-ES_tradnl" sz="1600" dirty="0">
                  <a:solidFill>
                    <a:schemeClr val="accent2"/>
                  </a:solidFill>
                </a:rPr>
                <a:t>temas materiales para inversores y consejeros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0210214F-B58A-CCC6-182E-7A156A3B2E3F}"/>
                </a:ext>
              </a:extLst>
            </p:cNvPr>
            <p:cNvSpPr txBox="1"/>
            <p:nvPr/>
          </p:nvSpPr>
          <p:spPr>
            <a:xfrm>
              <a:off x="3213463" y="3210248"/>
              <a:ext cx="2130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Impulsa </a:t>
              </a:r>
              <a:r>
                <a:rPr lang="es-ES_tradnl" sz="1600" b="1" dirty="0">
                  <a:solidFill>
                    <a:schemeClr val="accent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atracción y retención de talento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575EF412-9A9E-401E-76EE-BD9CEAE08D60}"/>
                </a:ext>
              </a:extLst>
            </p:cNvPr>
            <p:cNvSpPr txBox="1"/>
            <p:nvPr/>
          </p:nvSpPr>
          <p:spPr>
            <a:xfrm>
              <a:off x="8723438" y="5200288"/>
              <a:ext cx="2621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Genera </a:t>
              </a:r>
              <a:r>
                <a:rPr lang="es-ES_tradnl" sz="1600" b="1" dirty="0">
                  <a:solidFill>
                    <a:schemeClr val="accent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retornos positivos </a:t>
              </a:r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para la empresa y sus accionistas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29CF8B61-B705-82C7-A60C-1C7971D03795}"/>
                </a:ext>
              </a:extLst>
            </p:cNvPr>
            <p:cNvSpPr txBox="1"/>
            <p:nvPr/>
          </p:nvSpPr>
          <p:spPr>
            <a:xfrm>
              <a:off x="3580166" y="5200288"/>
              <a:ext cx="26109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600" b="1" dirty="0">
                  <a:solidFill>
                    <a:schemeClr val="accent1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Mejora la resiliencia y la </a:t>
              </a:r>
              <a:r>
                <a:rPr lang="es-ES_tradnl" sz="1600" b="1" dirty="0">
                  <a:solidFill>
                    <a:schemeClr val="accent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gestión de riesgos y oportunidades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3FDE5CA3-F088-15A4-AAF5-A697295397DC}"/>
                </a:ext>
              </a:extLst>
            </p:cNvPr>
            <p:cNvSpPr txBox="1"/>
            <p:nvPr/>
          </p:nvSpPr>
          <p:spPr>
            <a:xfrm>
              <a:off x="6721479" y="3257707"/>
              <a:ext cx="12522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4000" b="1" dirty="0">
                  <a:solidFill>
                    <a:schemeClr val="tx2"/>
                  </a:solidFill>
                  <a:latin typeface="Montserrat" pitchFamily="2" charset="77"/>
                </a:rPr>
                <a:t>ESG</a:t>
              </a:r>
            </a:p>
          </p:txBody>
        </p:sp>
      </p:grpSp>
      <p:sp>
        <p:nvSpPr>
          <p:cNvPr id="56" name="Rectángulo 41">
            <a:extLst>
              <a:ext uri="{FF2B5EF4-FFF2-40B4-BE49-F238E27FC236}">
                <a16:creationId xmlns:a16="http://schemas.microsoft.com/office/drawing/2014/main" id="{CA060E8B-A015-491E-0176-704836B37134}"/>
              </a:ext>
            </a:extLst>
          </p:cNvPr>
          <p:cNvSpPr/>
          <p:nvPr/>
        </p:nvSpPr>
        <p:spPr>
          <a:xfrm>
            <a:off x="-39860" y="5731"/>
            <a:ext cx="2602081" cy="6861944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7" name="Título 2">
            <a:extLst>
              <a:ext uri="{FF2B5EF4-FFF2-40B4-BE49-F238E27FC236}">
                <a16:creationId xmlns:a16="http://schemas.microsoft.com/office/drawing/2014/main" id="{57A316AC-76B4-0283-1C6C-D3BF11078FEE}"/>
              </a:ext>
            </a:extLst>
          </p:cNvPr>
          <p:cNvSpPr txBox="1">
            <a:spLocks/>
          </p:cNvSpPr>
          <p:nvPr/>
        </p:nvSpPr>
        <p:spPr>
          <a:xfrm>
            <a:off x="205842" y="1026864"/>
            <a:ext cx="2235415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itka Display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s-ES" sz="2000" b="1" dirty="0">
                <a:latin typeface="Montserrat" pitchFamily="2" charset="77"/>
              </a:rPr>
              <a:t>¿Cómo contribuye la ESG a la </a:t>
            </a:r>
            <a:r>
              <a:rPr lang="es-ES" sz="2000" b="1" dirty="0">
                <a:solidFill>
                  <a:schemeClr val="bg1"/>
                </a:solidFill>
                <a:highlight>
                  <a:srgbClr val="67CBBA"/>
                </a:highlight>
                <a:latin typeface="Montserrat" pitchFamily="2" charset="77"/>
              </a:rPr>
              <a:t>generación de confianza y NEGOCIO</a:t>
            </a:r>
            <a:r>
              <a:rPr lang="es-ES" sz="2000" b="1" dirty="0">
                <a:latin typeface="Montserrat" pitchFamily="2" charset="77"/>
              </a:rPr>
              <a:t>?</a:t>
            </a:r>
          </a:p>
        </p:txBody>
      </p:sp>
      <p:cxnSp>
        <p:nvCxnSpPr>
          <p:cNvPr id="58" name="Conector recto 7">
            <a:extLst>
              <a:ext uri="{FF2B5EF4-FFF2-40B4-BE49-F238E27FC236}">
                <a16:creationId xmlns:a16="http://schemas.microsoft.com/office/drawing/2014/main" id="{78F5E005-2F3A-990D-D144-D3403FF2A2A2}"/>
              </a:ext>
            </a:extLst>
          </p:cNvPr>
          <p:cNvCxnSpPr>
            <a:cxnSpLocks/>
          </p:cNvCxnSpPr>
          <p:nvPr/>
        </p:nvCxnSpPr>
        <p:spPr>
          <a:xfrm>
            <a:off x="296183" y="2803032"/>
            <a:ext cx="127399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24">
            <a:extLst>
              <a:ext uri="{FF2B5EF4-FFF2-40B4-BE49-F238E27FC236}">
                <a16:creationId xmlns:a16="http://schemas.microsoft.com/office/drawing/2014/main" id="{ED144714-B2E2-B50F-B223-B1317B0AA6B6}"/>
              </a:ext>
            </a:extLst>
          </p:cNvPr>
          <p:cNvSpPr txBox="1"/>
          <p:nvPr/>
        </p:nvSpPr>
        <p:spPr>
          <a:xfrm>
            <a:off x="9246244" y="3169620"/>
            <a:ext cx="2245845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56%</a:t>
            </a:r>
          </a:p>
          <a:p>
            <a:r>
              <a:rPr lang="es-ES" sz="1050" dirty="0">
                <a:latin typeface="Montserrat Light" panose="00000400000000000000" pitchFamily="2" charset="0"/>
              </a:rPr>
              <a:t>de los consejeros en Europa </a:t>
            </a:r>
            <a:r>
              <a:rPr lang="es-ES" sz="1050" b="1" dirty="0">
                <a:latin typeface="Montserrat" pitchFamily="2" charset="77"/>
              </a:rPr>
              <a:t>ven el ESG en términos de oportunidad</a:t>
            </a:r>
            <a:r>
              <a:rPr lang="es-ES" sz="1050" dirty="0">
                <a:latin typeface="Montserrat Light" panose="00000400000000000000" pitchFamily="2" charset="0"/>
              </a:rPr>
              <a:t>, frente al 13% que lo perciben como un riesgo</a:t>
            </a:r>
            <a:r>
              <a:rPr lang="es-ES" sz="1050" baseline="30000" dirty="0">
                <a:latin typeface="Montserrat Light" panose="00000400000000000000" pitchFamily="2" charset="0"/>
              </a:rPr>
              <a:t>2</a:t>
            </a:r>
            <a:r>
              <a:rPr lang="es-ES" sz="1050" dirty="0">
                <a:latin typeface="Montserrat Light" panose="00000400000000000000" pitchFamily="2" charset="0"/>
              </a:rPr>
              <a:t> </a:t>
            </a:r>
          </a:p>
        </p:txBody>
      </p:sp>
      <p:sp>
        <p:nvSpPr>
          <p:cNvPr id="60" name="TextBox 124">
            <a:extLst>
              <a:ext uri="{FF2B5EF4-FFF2-40B4-BE49-F238E27FC236}">
                <a16:creationId xmlns:a16="http://schemas.microsoft.com/office/drawing/2014/main" id="{9CBBC17C-681F-9E7D-6A31-9C8A40F9A3C3}"/>
              </a:ext>
            </a:extLst>
          </p:cNvPr>
          <p:cNvSpPr txBox="1"/>
          <p:nvPr/>
        </p:nvSpPr>
        <p:spPr>
          <a:xfrm>
            <a:off x="8572619" y="5059380"/>
            <a:ext cx="2710625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+9,1%</a:t>
            </a:r>
          </a:p>
          <a:p>
            <a:r>
              <a:rPr lang="es-ES" sz="1050" b="1" dirty="0">
                <a:latin typeface="Montserrat" pitchFamily="2" charset="77"/>
              </a:rPr>
              <a:t>En los beneficios empresariales </a:t>
            </a:r>
            <a:r>
              <a:rPr lang="es-ES" sz="1050" dirty="0">
                <a:latin typeface="Montserrat Light" panose="00000400000000000000" pitchFamily="2" charset="0"/>
              </a:rPr>
              <a:t>en promedio para aquellas empresas que integran exitosamente la ESG en sus operativa</a:t>
            </a:r>
            <a:r>
              <a:rPr lang="es-ES" sz="1050" baseline="30000" dirty="0">
                <a:latin typeface="Montserrat Light" panose="00000400000000000000" pitchFamily="2" charset="0"/>
              </a:rPr>
              <a:t>3</a:t>
            </a:r>
            <a:endParaRPr lang="en-GB" sz="1050" baseline="30000" dirty="0">
              <a:latin typeface="Montserrat Light" panose="00000400000000000000" pitchFamily="2" charset="0"/>
            </a:endParaRPr>
          </a:p>
        </p:txBody>
      </p:sp>
      <p:sp>
        <p:nvSpPr>
          <p:cNvPr id="61" name="TextBox 124">
            <a:extLst>
              <a:ext uri="{FF2B5EF4-FFF2-40B4-BE49-F238E27FC236}">
                <a16:creationId xmlns:a16="http://schemas.microsoft.com/office/drawing/2014/main" id="{A4E2435A-A2C7-01CD-DC38-AFF89C5E07BC}"/>
              </a:ext>
            </a:extLst>
          </p:cNvPr>
          <p:cNvSpPr txBox="1"/>
          <p:nvPr/>
        </p:nvSpPr>
        <p:spPr>
          <a:xfrm>
            <a:off x="3122024" y="5059380"/>
            <a:ext cx="3020932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63%</a:t>
            </a:r>
          </a:p>
          <a:p>
            <a:pPr algn="r"/>
            <a:r>
              <a:rPr lang="es-ES" sz="1050" dirty="0">
                <a:latin typeface="Montserrat Light" panose="00000400000000000000" pitchFamily="2" charset="0"/>
              </a:rPr>
              <a:t>De los directivos de </a:t>
            </a:r>
            <a:r>
              <a:rPr lang="es-ES" sz="1050" dirty="0" err="1">
                <a:latin typeface="Montserrat Light" panose="00000400000000000000" pitchFamily="2" charset="0"/>
              </a:rPr>
              <a:t>Supply</a:t>
            </a:r>
            <a:r>
              <a:rPr lang="es-ES" sz="1050" dirty="0">
                <a:latin typeface="Montserrat Light" panose="00000400000000000000" pitchFamily="2" charset="0"/>
              </a:rPr>
              <a:t> </a:t>
            </a:r>
            <a:r>
              <a:rPr lang="es-ES" sz="1050" dirty="0" err="1">
                <a:latin typeface="Montserrat Light" panose="00000400000000000000" pitchFamily="2" charset="0"/>
              </a:rPr>
              <a:t>Chain</a:t>
            </a:r>
            <a:r>
              <a:rPr lang="es-ES" sz="1050" dirty="0">
                <a:latin typeface="Montserrat Light" panose="00000400000000000000" pitchFamily="2" charset="0"/>
              </a:rPr>
              <a:t> están</a:t>
            </a:r>
            <a:r>
              <a:rPr lang="es-ES" sz="1050" b="1" dirty="0">
                <a:latin typeface="Montserrat" pitchFamily="2" charset="77"/>
              </a:rPr>
              <a:t> reforzando la prevención de riesgos de vulneración de derechos humanos </a:t>
            </a:r>
            <a:r>
              <a:rPr lang="es-ES" sz="1050" dirty="0">
                <a:latin typeface="Montserrat Light" panose="00000400000000000000" pitchFamily="2" charset="0"/>
              </a:rPr>
              <a:t>a lo largo de las cadenas de valor</a:t>
            </a:r>
            <a:r>
              <a:rPr lang="es-ES" sz="1050" baseline="30000" dirty="0">
                <a:latin typeface="Montserrat Light" panose="00000400000000000000" pitchFamily="2" charset="0"/>
              </a:rPr>
              <a:t>4</a:t>
            </a:r>
            <a:endParaRPr lang="es-ES" sz="1050" b="1" baseline="30000" dirty="0">
              <a:latin typeface="Montserrat" pitchFamily="2" charset="77"/>
            </a:endParaRPr>
          </a:p>
        </p:txBody>
      </p:sp>
      <p:sp>
        <p:nvSpPr>
          <p:cNvPr id="62" name="TextBox 124">
            <a:extLst>
              <a:ext uri="{FF2B5EF4-FFF2-40B4-BE49-F238E27FC236}">
                <a16:creationId xmlns:a16="http://schemas.microsoft.com/office/drawing/2014/main" id="{05635788-F0E0-BB9B-A40E-9A75F0878E60}"/>
              </a:ext>
            </a:extLst>
          </p:cNvPr>
          <p:cNvSpPr txBox="1"/>
          <p:nvPr/>
        </p:nvSpPr>
        <p:spPr>
          <a:xfrm>
            <a:off x="2936885" y="3082535"/>
            <a:ext cx="2404882" cy="12080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59%</a:t>
            </a:r>
          </a:p>
          <a:p>
            <a:pPr algn="r"/>
            <a:r>
              <a:rPr lang="es-ES" sz="1050" dirty="0">
                <a:latin typeface="Montserrat Light" pitchFamily="2" charset="77"/>
              </a:rPr>
              <a:t>de los trabajadores considera que las políticas de sostenibilidad son </a:t>
            </a:r>
            <a:r>
              <a:rPr lang="es-ES" sz="1050" b="1" dirty="0">
                <a:latin typeface="Montserrat" pitchFamily="2" charset="77"/>
              </a:rPr>
              <a:t>una palanca muy o bastante importante para dejar o unirse a una empresa</a:t>
            </a:r>
            <a:r>
              <a:rPr lang="es-ES" sz="1050" b="1" baseline="30000" dirty="0">
                <a:latin typeface="Montserrat" pitchFamily="2" charset="77"/>
              </a:rPr>
              <a:t>5</a:t>
            </a:r>
            <a:endParaRPr lang="en-GB" sz="100" baseline="30000" dirty="0">
              <a:solidFill>
                <a:schemeClr val="bg1"/>
              </a:solidFill>
            </a:endParaRPr>
          </a:p>
        </p:txBody>
      </p:sp>
      <p:sp>
        <p:nvSpPr>
          <p:cNvPr id="63" name="TextBox 124">
            <a:extLst>
              <a:ext uri="{FF2B5EF4-FFF2-40B4-BE49-F238E27FC236}">
                <a16:creationId xmlns:a16="http://schemas.microsoft.com/office/drawing/2014/main" id="{D8491655-5AFC-F204-F9AB-B6C538E794C5}"/>
              </a:ext>
            </a:extLst>
          </p:cNvPr>
          <p:cNvSpPr txBox="1"/>
          <p:nvPr/>
        </p:nvSpPr>
        <p:spPr>
          <a:xfrm>
            <a:off x="3344091" y="1336466"/>
            <a:ext cx="2803218" cy="12080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68%</a:t>
            </a:r>
          </a:p>
          <a:p>
            <a:pPr algn="r"/>
            <a:r>
              <a:rPr lang="es-ES" sz="1050" dirty="0">
                <a:latin typeface="Montserrat Light" panose="00000400000000000000" pitchFamily="2" charset="0"/>
              </a:rPr>
              <a:t>De consumidores a nivel mundial coinciden en que </a:t>
            </a:r>
            <a:r>
              <a:rPr lang="es-ES" sz="1050" b="1" dirty="0">
                <a:latin typeface="Montserrat" pitchFamily="2" charset="77"/>
              </a:rPr>
              <a:t>si las empresas no actúan ahora</a:t>
            </a:r>
            <a:r>
              <a:rPr lang="es-ES" sz="1050" dirty="0">
                <a:latin typeface="Montserrat Light" panose="00000400000000000000" pitchFamily="2" charset="0"/>
              </a:rPr>
              <a:t> para combatir el cambio climático, </a:t>
            </a:r>
            <a:r>
              <a:rPr lang="es-ES" sz="1050" b="1" dirty="0">
                <a:latin typeface="Montserrat" pitchFamily="2" charset="77"/>
              </a:rPr>
              <a:t>estarán fallando a sus empleados y clientes</a:t>
            </a:r>
            <a:r>
              <a:rPr lang="es-ES" sz="1050" b="1" baseline="30000" dirty="0">
                <a:latin typeface="Montserrat" pitchFamily="2" charset="77"/>
              </a:rPr>
              <a:t>6</a:t>
            </a:r>
            <a:endParaRPr lang="en-GB" sz="1050" baseline="30000" dirty="0">
              <a:latin typeface="Montserrat Light" panose="00000400000000000000" pitchFamily="2" charset="0"/>
            </a:endParaRPr>
          </a:p>
        </p:txBody>
      </p:sp>
      <p:sp>
        <p:nvSpPr>
          <p:cNvPr id="64" name="TextBox 124">
            <a:extLst>
              <a:ext uri="{FF2B5EF4-FFF2-40B4-BE49-F238E27FC236}">
                <a16:creationId xmlns:a16="http://schemas.microsoft.com/office/drawing/2014/main" id="{7F4FE00C-88E4-BBCE-4B67-AFAA8FBEA185}"/>
              </a:ext>
            </a:extLst>
          </p:cNvPr>
          <p:cNvSpPr txBox="1"/>
          <p:nvPr/>
        </p:nvSpPr>
        <p:spPr>
          <a:xfrm>
            <a:off x="8466827" y="1336466"/>
            <a:ext cx="2404882" cy="12080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  <a:latin typeface="Montserrat" pitchFamily="2" charset="77"/>
              </a:rPr>
              <a:t>+155%</a:t>
            </a:r>
          </a:p>
          <a:p>
            <a:r>
              <a:rPr lang="es-ES" sz="1050" dirty="0">
                <a:latin typeface="Montserrat Light" panose="00000400000000000000" pitchFamily="2" charset="0"/>
              </a:rPr>
              <a:t>Se ha incrementado el número de regulaciones ESG en el mundo en la última década, con </a:t>
            </a:r>
            <a:r>
              <a:rPr lang="es-ES" sz="1050" b="1" dirty="0">
                <a:latin typeface="Montserrat" pitchFamily="2" charset="77"/>
              </a:rPr>
              <a:t>más de 1250 regulaciones introducidas desde 2011</a:t>
            </a:r>
            <a:r>
              <a:rPr lang="es-ES" sz="1050" b="1" baseline="30000" dirty="0">
                <a:latin typeface="Montserrat" pitchFamily="2" charset="77"/>
              </a:rPr>
              <a:t>1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6E1B17E-6A9C-3E03-E513-793D7FF021D9}"/>
              </a:ext>
            </a:extLst>
          </p:cNvPr>
          <p:cNvSpPr txBox="1"/>
          <p:nvPr/>
        </p:nvSpPr>
        <p:spPr>
          <a:xfrm>
            <a:off x="160546" y="5080926"/>
            <a:ext cx="23083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ESG Book (2023) Policy Digest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Spencer Stuart (2023) Sustainability in the spotlight 2023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Moore Global (2022) $4 Trillion ESG dividend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EY (2022) Building supply chain sustainability that can drive revenues and reduce operational risks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Sodexo (2023) Estudio Sodexo de tendencias en Recursos Humanos 2023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r>
              <a:rPr lang="en-US" sz="800" dirty="0">
                <a:solidFill>
                  <a:srgbClr val="404040"/>
                </a:solidFill>
                <a:latin typeface="Segoe UI Light" panose="020B0502040204020203" pitchFamily="34" charset="0"/>
              </a:rPr>
              <a:t>Ipsos (2023) ESG Across Borders: The Cultural Context</a:t>
            </a:r>
          </a:p>
          <a:p>
            <a:pPr marL="228600" indent="-228600">
              <a:buClr>
                <a:schemeClr val="tx2"/>
              </a:buClr>
              <a:buFont typeface="+mj-lt"/>
              <a:buAutoNum type="arabicPeriod"/>
            </a:pPr>
            <a:endParaRPr lang="en-US" sz="800" dirty="0">
              <a:solidFill>
                <a:srgbClr val="40404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rry Fink (Blackrock): &quot;El capitalismo no es una cuestión social o de  agenda ideológica&quot; » Social Investor">
            <a:extLst>
              <a:ext uri="{FF2B5EF4-FFF2-40B4-BE49-F238E27FC236}">
                <a16:creationId xmlns:a16="http://schemas.microsoft.com/office/drawing/2014/main" id="{2A3493DC-8BA9-8F65-56B4-FAE3B094C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8" t="-1" r="26174" b="-1"/>
          <a:stretch/>
        </p:blipFill>
        <p:spPr bwMode="auto">
          <a:xfrm>
            <a:off x="-1" y="-2"/>
            <a:ext cx="49657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24966F-8387-280C-591D-4AF21259E02D}"/>
              </a:ext>
            </a:extLst>
          </p:cNvPr>
          <p:cNvSpPr txBox="1"/>
          <p:nvPr/>
        </p:nvSpPr>
        <p:spPr>
          <a:xfrm>
            <a:off x="6096000" y="1101771"/>
            <a:ext cx="4724400" cy="4883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 believe that </a:t>
            </a:r>
            <a:r>
              <a:rPr lang="en-US" sz="2400" b="1" dirty="0">
                <a:solidFill>
                  <a:schemeClr val="accent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sustainability should be our new standard </a:t>
            </a:r>
            <a:r>
              <a:rPr lang="en-US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for investing (...)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40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Currently,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every active investment team at BlackRock considers ESG factors</a:t>
            </a:r>
            <a:r>
              <a:rPr lang="en-US" sz="2400" dirty="0">
                <a:solidFill>
                  <a:schemeClr val="accent2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in its investment process and has articulated how it integrates ESG in its investment processes.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0E5533-35E3-16B2-8B04-ED70943D917F}"/>
              </a:ext>
            </a:extLst>
          </p:cNvPr>
          <p:cNvSpPr txBox="1"/>
          <p:nvPr/>
        </p:nvSpPr>
        <p:spPr>
          <a:xfrm>
            <a:off x="7907120" y="6282913"/>
            <a:ext cx="3509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200" b="1" cap="all" dirty="0">
                <a:solidFill>
                  <a:schemeClr val="accent2"/>
                </a:solidFill>
                <a:effectLst/>
                <a:latin typeface="Montserrat" pitchFamily="2" charset="77"/>
              </a:rPr>
              <a:t>BLACKROCK'S LETTER TO CLIENTS - 2020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5D8F79-193F-A9FA-AF50-36798503E444}"/>
              </a:ext>
            </a:extLst>
          </p:cNvPr>
          <p:cNvSpPr txBox="1"/>
          <p:nvPr/>
        </p:nvSpPr>
        <p:spPr>
          <a:xfrm>
            <a:off x="5687058" y="819073"/>
            <a:ext cx="545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b="1" dirty="0">
                <a:latin typeface="Sitka Banner" pitchFamily="2" charset="0"/>
              </a:rPr>
              <a:t>“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E04683-EC14-16CD-3281-333514144D47}"/>
              </a:ext>
            </a:extLst>
          </p:cNvPr>
          <p:cNvSpPr txBox="1"/>
          <p:nvPr/>
        </p:nvSpPr>
        <p:spPr>
          <a:xfrm>
            <a:off x="9281158" y="5054657"/>
            <a:ext cx="545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600" b="1" dirty="0">
                <a:latin typeface="Sitka Banner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891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3EE7AA56B47D499D7B5958078FBFA9" ma:contentTypeVersion="17" ma:contentTypeDescription="Crear nuevo documento." ma:contentTypeScope="" ma:versionID="d20510069b802d73789c88fcf09d6518">
  <xsd:schema xmlns:xsd="http://www.w3.org/2001/XMLSchema" xmlns:xs="http://www.w3.org/2001/XMLSchema" xmlns:p="http://schemas.microsoft.com/office/2006/metadata/properties" xmlns:ns2="ce0e2c20-0024-4798-91a2-d7d1c4184a1b" xmlns:ns3="170f50cb-0fb7-455d-83ca-e808a59bbe74" targetNamespace="http://schemas.microsoft.com/office/2006/metadata/properties" ma:root="true" ma:fieldsID="c363640da3f69651ffab7e18287c17f5" ns2:_="" ns3:_="">
    <xsd:import namespace="ce0e2c20-0024-4798-91a2-d7d1c4184a1b"/>
    <xsd:import namespace="170f50cb-0fb7-455d-83ca-e808a59bbe7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e2c20-0024-4798-91a2-d7d1c4184a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6e7fd1-10c1-4ad9-9c80-48d9bd15d70c}" ma:internalName="TaxCatchAll" ma:showField="CatchAllData" ma:web="ce0e2c20-0024-4798-91a2-d7d1c4184a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f50cb-0fb7-455d-83ca-e808a59bb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3d8dbf7-2733-418b-be1b-534ad4b164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0e2c20-0024-4798-91a2-d7d1c4184a1b" xsi:nil="true"/>
    <lcf76f155ced4ddcb4097134ff3c332f xmlns="170f50cb-0fb7-455d-83ca-e808a59bbe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CF61E6-6497-4160-8762-684BAF6B83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64D518-0AD2-4DC9-BAAF-C9789DDC9FE6}">
  <ds:schemaRefs>
    <ds:schemaRef ds:uri="170f50cb-0fb7-455d-83ca-e808a59bbe74"/>
    <ds:schemaRef ds:uri="ce0e2c20-0024-4798-91a2-d7d1c4184a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6EA466-B631-4B93-9141-5740E7361CD2}">
  <ds:schemaRefs>
    <ds:schemaRef ds:uri="170f50cb-0fb7-455d-83ca-e808a59bbe74"/>
    <ds:schemaRef ds:uri="ce0e2c20-0024-4798-91a2-d7d1c4184a1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6349</TotalTime>
  <Words>2764</Words>
  <Application>Microsoft Office PowerPoint</Application>
  <PresentationFormat>Panorámica</PresentationFormat>
  <Paragraphs>424</Paragraphs>
  <Slides>38</Slides>
  <Notes>13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LABS COMUNICACIÓN ESG  Y CONFIANZA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Preguntas para la dinámica</vt:lpstr>
      <vt:lpstr>Coloquio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Promovemos el impacto social de las empresas desde un enfoque estratégico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LabS Derechos Humanos</dc:title>
  <dc:creator>Nira Jerez</dc:creator>
  <cp:lastModifiedBy>Nira Jerez</cp:lastModifiedBy>
  <cp:revision>2</cp:revision>
  <dcterms:created xsi:type="dcterms:W3CDTF">2023-09-10T17:55:18Z</dcterms:created>
  <dcterms:modified xsi:type="dcterms:W3CDTF">2024-03-07T08:17:12Z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0x0101009F3EE7AA56B47D499D7B5958078FBFA9</vt:lpwstr>
  </property>
  <property fmtid="{D5CDD505-2E9C-101B-9397-08002B2CF9AE}" pid="3" name="MediaServiceImageTags">
    <vt:lpwstr/>
  </property>
</Properties>
</file>